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258" r:id="rId3"/>
    <p:sldId id="257" r:id="rId4"/>
    <p:sldId id="305" r:id="rId5"/>
    <p:sldId id="306" r:id="rId6"/>
    <p:sldId id="324" r:id="rId7"/>
    <p:sldId id="307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19" r:id="rId17"/>
    <p:sldId id="286" r:id="rId18"/>
    <p:sldId id="288" r:id="rId19"/>
    <p:sldId id="289" r:id="rId20"/>
    <p:sldId id="290" r:id="rId21"/>
    <p:sldId id="310" r:id="rId22"/>
    <p:sldId id="309" r:id="rId23"/>
    <p:sldId id="311" r:id="rId24"/>
    <p:sldId id="312" r:id="rId25"/>
    <p:sldId id="314" r:id="rId26"/>
    <p:sldId id="315" r:id="rId27"/>
    <p:sldId id="316" r:id="rId28"/>
    <p:sldId id="317" r:id="rId29"/>
    <p:sldId id="318" r:id="rId30"/>
    <p:sldId id="303" r:id="rId31"/>
    <p:sldId id="304" r:id="rId32"/>
    <p:sldId id="276" r:id="rId33"/>
    <p:sldId id="313" r:id="rId34"/>
    <p:sldId id="277" r:id="rId35"/>
    <p:sldId id="327" r:id="rId36"/>
    <p:sldId id="308" r:id="rId37"/>
    <p:sldId id="293" r:id="rId38"/>
    <p:sldId id="320" r:id="rId39"/>
    <p:sldId id="325" r:id="rId40"/>
    <p:sldId id="326" r:id="rId41"/>
    <p:sldId id="321" r:id="rId42"/>
    <p:sldId id="322" r:id="rId43"/>
    <p:sldId id="323" r:id="rId44"/>
    <p:sldId id="329" r:id="rId4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46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708" y="11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baseline="0" dirty="0">
                <a:solidFill>
                  <a:schemeClr val="tx1"/>
                </a:solidFill>
              </a:rPr>
              <a:t> </a:t>
            </a:r>
            <a:r>
              <a:rPr lang="en-US" altLang="ko-KR" baseline="0" dirty="0">
                <a:solidFill>
                  <a:schemeClr val="tx1"/>
                </a:solidFill>
              </a:rPr>
              <a:t>10</a:t>
            </a:r>
            <a:r>
              <a:rPr lang="ko-KR" altLang="en-US" baseline="0" dirty="0">
                <a:solidFill>
                  <a:schemeClr val="tx1"/>
                </a:solidFill>
              </a:rPr>
              <a:t>세 미만 아이들의 </a:t>
            </a:r>
            <a:r>
              <a:rPr lang="ko-KR" altLang="en-US" dirty="0">
                <a:solidFill>
                  <a:schemeClr val="tx1"/>
                </a:solidFill>
              </a:rPr>
              <a:t>시력분포</a:t>
            </a:r>
            <a:endParaRPr lang="en-US" altLang="ko-KR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8328405783873541"/>
          <c:y val="2.164164429913392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퍼센트%</c:v>
                </c:pt>
              </c:strCache>
            </c:strRef>
          </c:tx>
          <c:dPt>
            <c:idx val="0"/>
            <c:bubble3D val="0"/>
            <c:spPr>
              <a:solidFill>
                <a:srgbClr val="D179C7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0F24-405B-A46D-E8A84C57EF9C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F24-405B-A46D-E8A84C57EF9C}"/>
              </c:ext>
            </c:extLst>
          </c:dPt>
          <c:dPt>
            <c:idx val="2"/>
            <c:bubble3D val="0"/>
            <c:spPr>
              <a:solidFill>
                <a:srgbClr val="92D05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0F24-405B-A46D-E8A84C57EF9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F24-405B-A46D-E8A84C57EF9C}"/>
              </c:ext>
            </c:extLst>
          </c:dPt>
          <c:dPt>
            <c:idx val="4"/>
            <c:bubble3D val="0"/>
            <c:spPr>
              <a:solidFill>
                <a:srgbClr val="F1EE6E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0F24-405B-A46D-E8A84C57EF9C}"/>
              </c:ext>
            </c:extLst>
          </c:dPt>
          <c:dPt>
            <c:idx val="5"/>
            <c:bubble3D val="0"/>
            <c:spPr>
              <a:solidFill>
                <a:srgbClr val="E36D4D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F24-405B-A46D-E8A84C57EF9C}"/>
              </c:ext>
            </c:extLst>
          </c:dPt>
          <c:dLbls>
            <c:dLbl>
              <c:idx val="0"/>
              <c:layout>
                <c:manualLayout>
                  <c:x val="-5.3914862204724979E-3"/>
                  <c:y val="0.15592672515214531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F24-405B-A46D-E8A84C57EF9C}"/>
                </c:ext>
              </c:extLst>
            </c:dLbl>
            <c:dLbl>
              <c:idx val="1"/>
              <c:layout>
                <c:manualLayout>
                  <c:x val="-4.310408464566929E-2"/>
                  <c:y val="0.2136730306549562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F24-405B-A46D-E8A84C57EF9C}"/>
                </c:ext>
              </c:extLst>
            </c:dLbl>
            <c:dLbl>
              <c:idx val="2"/>
              <c:layout>
                <c:manualLayout>
                  <c:x val="-0.10909276574803155"/>
                  <c:y val="0.1954657852198704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F24-405B-A46D-E8A84C57EF9C}"/>
                </c:ext>
              </c:extLst>
            </c:dLbl>
            <c:dLbl>
              <c:idx val="3"/>
              <c:layout>
                <c:manualLayout>
                  <c:x val="-0.15219438976377953"/>
                  <c:y val="0.11039947647641007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F24-405B-A46D-E8A84C57EF9C}"/>
                </c:ext>
              </c:extLst>
            </c:dLbl>
            <c:dLbl>
              <c:idx val="4"/>
              <c:layout>
                <c:manualLayout>
                  <c:x val="-0.16598043799212597"/>
                  <c:y val="1.61270290276187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F24-405B-A46D-E8A84C57EF9C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0.1 이하</c:v>
                </c:pt>
                <c:pt idx="1">
                  <c:v>0.1~0.2</c:v>
                </c:pt>
                <c:pt idx="2">
                  <c:v>0.3~0.4</c:v>
                </c:pt>
                <c:pt idx="3">
                  <c:v>0.5~0.6</c:v>
                </c:pt>
                <c:pt idx="4">
                  <c:v>0.7~0.8</c:v>
                </c:pt>
                <c:pt idx="5">
                  <c:v>0.9 이상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0.8</c:v>
                </c:pt>
                <c:pt idx="1">
                  <c:v>5.5</c:v>
                </c:pt>
                <c:pt idx="2">
                  <c:v>7.8</c:v>
                </c:pt>
                <c:pt idx="3">
                  <c:v>6.6</c:v>
                </c:pt>
                <c:pt idx="4">
                  <c:v>6.6</c:v>
                </c:pt>
                <c:pt idx="5">
                  <c:v>72.7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F24-405B-A46D-E8A84C57EF9C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 smtClean="0"/>
              <a:t>아이들이 최초로 스마트폰을 접한 나이</a:t>
            </a:r>
            <a:endParaRPr lang="ko-KR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0세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0세</c:v>
                </c:pt>
                <c:pt idx="1">
                  <c:v>1세</c:v>
                </c:pt>
                <c:pt idx="2">
                  <c:v>2세</c:v>
                </c:pt>
                <c:pt idx="3">
                  <c:v>3세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1035-4D94-B508-D4313FCD1E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1세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0세</c:v>
                </c:pt>
                <c:pt idx="1">
                  <c:v>1세</c:v>
                </c:pt>
                <c:pt idx="2">
                  <c:v>2세</c:v>
                </c:pt>
                <c:pt idx="3">
                  <c:v>3세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4-1035-4D94-B508-D4313FCD1E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2세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0세</c:v>
                </c:pt>
                <c:pt idx="1">
                  <c:v>1세</c:v>
                </c:pt>
                <c:pt idx="2">
                  <c:v>2세</c:v>
                </c:pt>
                <c:pt idx="3">
                  <c:v>3세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5-1035-4D94-B508-D4313FCD1ED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3세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0세</c:v>
                </c:pt>
                <c:pt idx="1">
                  <c:v>1세</c:v>
                </c:pt>
                <c:pt idx="2">
                  <c:v>2세</c:v>
                </c:pt>
                <c:pt idx="3">
                  <c:v>3세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6-1035-4D94-B508-D4313FCD1ED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558797391"/>
        <c:axId val="1603160143"/>
      </c:barChart>
      <c:catAx>
        <c:axId val="1558797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603160143"/>
        <c:crosses val="autoZero"/>
        <c:auto val="1"/>
        <c:lblAlgn val="ctr"/>
        <c:lblOffset val="100"/>
        <c:noMultiLvlLbl val="0"/>
      </c:catAx>
      <c:valAx>
        <c:axId val="160316014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5587973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000" b="1" dirty="0">
                <a:solidFill>
                  <a:schemeClr val="tx1"/>
                </a:solidFill>
                <a:latin typeface="+mn-lt"/>
              </a:rPr>
              <a:t>디스플레이</a:t>
            </a:r>
            <a:r>
              <a:rPr lang="ko-KR" altLang="en-US" sz="2000" b="1" baseline="0" dirty="0">
                <a:solidFill>
                  <a:schemeClr val="tx1"/>
                </a:solidFill>
                <a:latin typeface="+mn-lt"/>
              </a:rPr>
              <a:t> 이용거리에 따른 시력 </a:t>
            </a:r>
            <a:r>
              <a:rPr lang="ko-KR" altLang="en-US" sz="2000" b="1" baseline="0" dirty="0" err="1">
                <a:solidFill>
                  <a:schemeClr val="tx1"/>
                </a:solidFill>
                <a:latin typeface="+mn-lt"/>
              </a:rPr>
              <a:t>정상군</a:t>
            </a:r>
            <a:r>
              <a:rPr lang="ko-KR" altLang="en-US" sz="2000" b="1" baseline="0" dirty="0">
                <a:solidFill>
                  <a:schemeClr val="tx1"/>
                </a:solidFill>
                <a:latin typeface="+mn-lt"/>
              </a:rPr>
              <a:t> 분포</a:t>
            </a:r>
            <a:endParaRPr lang="ko-KR" sz="2000" b="1" dirty="0">
              <a:solidFill>
                <a:schemeClr val="tx1"/>
              </a:solidFill>
              <a:latin typeface="+mn-lt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1m미만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1m미만</c:v>
                </c:pt>
                <c:pt idx="1">
                  <c:v>1m~2m</c:v>
                </c:pt>
                <c:pt idx="2">
                  <c:v>2m~3m</c:v>
                </c:pt>
                <c:pt idx="3">
                  <c:v>3m초과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A36A-4C36-B587-CAA9FBC527A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1m~2m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1m미만</c:v>
                </c:pt>
                <c:pt idx="1">
                  <c:v>1m~2m</c:v>
                </c:pt>
                <c:pt idx="2">
                  <c:v>2m~3m</c:v>
                </c:pt>
                <c:pt idx="3">
                  <c:v>3m초과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1-A36A-4C36-B587-CAA9FBC527A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2m~3m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1m미만</c:v>
                </c:pt>
                <c:pt idx="1">
                  <c:v>1m~2m</c:v>
                </c:pt>
                <c:pt idx="2">
                  <c:v>2m~3m</c:v>
                </c:pt>
                <c:pt idx="3">
                  <c:v>3m초과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A36A-4C36-B587-CAA9FBC527A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3m초과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1m미만</c:v>
                </c:pt>
                <c:pt idx="1">
                  <c:v>1m~2m</c:v>
                </c:pt>
                <c:pt idx="2">
                  <c:v>2m~3m</c:v>
                </c:pt>
                <c:pt idx="3">
                  <c:v>3m초과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3-A36A-4C36-B587-CAA9FBC527A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558797391"/>
        <c:axId val="1603160143"/>
      </c:barChart>
      <c:catAx>
        <c:axId val="1558797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603160143"/>
        <c:crosses val="autoZero"/>
        <c:auto val="1"/>
        <c:lblAlgn val="ctr"/>
        <c:lblOffset val="100"/>
        <c:noMultiLvlLbl val="0"/>
      </c:catAx>
      <c:valAx>
        <c:axId val="160316014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5587973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000" b="1" dirty="0">
                <a:solidFill>
                  <a:schemeClr val="tx1"/>
                </a:solidFill>
                <a:latin typeface="+mn-lt"/>
              </a:rPr>
              <a:t>디스플레이</a:t>
            </a:r>
            <a:r>
              <a:rPr lang="ko-KR" altLang="en-US" sz="2000" b="1" baseline="0" dirty="0">
                <a:solidFill>
                  <a:schemeClr val="tx1"/>
                </a:solidFill>
                <a:latin typeface="+mn-lt"/>
              </a:rPr>
              <a:t> 사용시간에 따른 시력 </a:t>
            </a:r>
            <a:r>
              <a:rPr lang="ko-KR" altLang="en-US" sz="2000" b="1" baseline="0" dirty="0" err="1">
                <a:solidFill>
                  <a:schemeClr val="tx1"/>
                </a:solidFill>
                <a:latin typeface="+mn-lt"/>
              </a:rPr>
              <a:t>정상군</a:t>
            </a:r>
            <a:r>
              <a:rPr lang="ko-KR" altLang="en-US" sz="2000" b="1" baseline="0" dirty="0">
                <a:solidFill>
                  <a:schemeClr val="tx1"/>
                </a:solidFill>
                <a:latin typeface="+mn-lt"/>
              </a:rPr>
              <a:t> 분포</a:t>
            </a:r>
            <a:endParaRPr lang="ko-KR" sz="2000" b="1" dirty="0">
              <a:solidFill>
                <a:schemeClr val="tx1"/>
              </a:solidFill>
              <a:latin typeface="+mn-lt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1시간정도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1시간정도</c:v>
                </c:pt>
                <c:pt idx="1">
                  <c:v>2시간정도</c:v>
                </c:pt>
                <c:pt idx="2">
                  <c:v>3시간정도</c:v>
                </c:pt>
                <c:pt idx="3">
                  <c:v>3시간이상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A36A-4C36-B587-CAA9FBC527A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2시간정도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1시간정도</c:v>
                </c:pt>
                <c:pt idx="1">
                  <c:v>2시간정도</c:v>
                </c:pt>
                <c:pt idx="2">
                  <c:v>3시간정도</c:v>
                </c:pt>
                <c:pt idx="3">
                  <c:v>3시간이상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1-A36A-4C36-B587-CAA9FBC527A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3시간정도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1시간정도</c:v>
                </c:pt>
                <c:pt idx="1">
                  <c:v>2시간정도</c:v>
                </c:pt>
                <c:pt idx="2">
                  <c:v>3시간정도</c:v>
                </c:pt>
                <c:pt idx="3">
                  <c:v>3시간이상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A36A-4C36-B587-CAA9FBC527A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3시간이상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1시간정도</c:v>
                </c:pt>
                <c:pt idx="1">
                  <c:v>2시간정도</c:v>
                </c:pt>
                <c:pt idx="2">
                  <c:v>3시간정도</c:v>
                </c:pt>
                <c:pt idx="3">
                  <c:v>3시간이상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3-A36A-4C36-B587-CAA9FBC527A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558797391"/>
        <c:axId val="1603160143"/>
      </c:barChart>
      <c:catAx>
        <c:axId val="1558797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603160143"/>
        <c:crosses val="autoZero"/>
        <c:auto val="1"/>
        <c:lblAlgn val="ctr"/>
        <c:lblOffset val="100"/>
        <c:noMultiLvlLbl val="0"/>
      </c:catAx>
      <c:valAx>
        <c:axId val="160316014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5587973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jpg>
</file>

<file path=ppt/media/image10.png>
</file>

<file path=ppt/media/image11.png>
</file>

<file path=ppt/media/image110.png>
</file>

<file path=ppt/media/image12.jpe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2.png>
</file>

<file path=ppt/media/image33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png>
</file>

<file path=ppt/media/image46.jpeg>
</file>

<file path=ppt/media/image5.jpeg>
</file>

<file path=ppt/media/image6.jpg>
</file>

<file path=ppt/media/image8.png>
</file>

<file path=ppt/media/image9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3FDF55-EF61-4571-A1E0-C085EBE9137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A351D9-282E-4183-B03A-2582207A8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76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004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08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118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76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77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825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545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891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030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323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9213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322D6-5F0B-469F-BC4A-8DE7C1C46A2F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5D83-EBFE-48D3-9772-3505C4ECC7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879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hyperlink" Target="http://www.google.co.kr/url?sa=i&amp;rct=j&amp;q=&amp;esrc=s&amp;source=images&amp;cd=&amp;cad=rja&amp;uact=8&amp;ved=2ahUKEwjW6rre94niAhXZZt4KHVujC-YQjRx6BAgBEAU&amp;url=/url?sa%3Di%26rct%3Dj%26q%3D%26esrc%3Ds%26source%3Dimages%26cd%3D%26ved%3D%26url%3Dhttps://namu.wiki/w/%EB%82%9C%EC%8B%9C%26psig%3DAOvVaw3DCMzWU2YNuA6TYul1yly7%26ust%3D1557336217363330&amp;psig=AOvVaw3DCMzWU2YNuA6TYul1yly7&amp;ust=1557336217363330" TargetMode="External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0.png"/><Relationship Id="rId4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B00049-C892-4493-82F1-9F66F8FE8351}"/>
              </a:ext>
            </a:extLst>
          </p:cNvPr>
          <p:cNvSpPr txBox="1"/>
          <p:nvPr/>
        </p:nvSpPr>
        <p:spPr>
          <a:xfrm>
            <a:off x="8356847" y="5934670"/>
            <a:ext cx="3835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 err="1"/>
              <a:t>방세네조</a:t>
            </a:r>
            <a:r>
              <a:rPr lang="en-US" altLang="ko-KR" dirty="0"/>
              <a:t>!</a:t>
            </a:r>
          </a:p>
          <a:p>
            <a:pPr algn="r"/>
            <a:r>
              <a:rPr lang="en-US" altLang="ko-KR" dirty="0"/>
              <a:t>2017315018 </a:t>
            </a:r>
            <a:r>
              <a:rPr lang="ko-KR" altLang="en-US" dirty="0"/>
              <a:t>방제호</a:t>
            </a:r>
            <a:endParaRPr lang="en-US" altLang="ko-KR" dirty="0"/>
          </a:p>
          <a:p>
            <a:pPr algn="r"/>
            <a:r>
              <a:rPr lang="en-US" altLang="ko-KR" dirty="0"/>
              <a:t>2017315034 </a:t>
            </a:r>
            <a:r>
              <a:rPr lang="ko-KR" altLang="en-US" dirty="0" err="1"/>
              <a:t>전세종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E89939-33A5-4171-A22B-A5008E5443B4}"/>
              </a:ext>
            </a:extLst>
          </p:cNvPr>
          <p:cNvSpPr txBox="1"/>
          <p:nvPr/>
        </p:nvSpPr>
        <p:spPr>
          <a:xfrm>
            <a:off x="2274163" y="3105834"/>
            <a:ext cx="7643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/>
              <a:t>I Safety</a:t>
            </a:r>
            <a:endParaRPr lang="ko-KR" altLang="en-US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23D60A-378F-45C7-955D-E10E8AEA75C4}"/>
              </a:ext>
            </a:extLst>
          </p:cNvPr>
          <p:cNvSpPr txBox="1"/>
          <p:nvPr/>
        </p:nvSpPr>
        <p:spPr>
          <a:xfrm>
            <a:off x="3694590" y="1673073"/>
            <a:ext cx="4802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/>
              <a:t>SW Project </a:t>
            </a:r>
            <a:r>
              <a:rPr lang="ko-KR" altLang="en-US" sz="2800" b="1" dirty="0" smtClean="0"/>
              <a:t>응용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82898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BEEBA67A-9F94-4F54-99A2-F17E49E95FC1}"/>
              </a:ext>
            </a:extLst>
          </p:cNvPr>
          <p:cNvGrpSpPr/>
          <p:nvPr/>
        </p:nvGrpSpPr>
        <p:grpSpPr>
          <a:xfrm>
            <a:off x="272716" y="719666"/>
            <a:ext cx="7121525" cy="4831544"/>
            <a:chOff x="222251" y="719666"/>
            <a:chExt cx="8128000" cy="5418667"/>
          </a:xfrm>
        </p:grpSpPr>
        <p:graphicFrame>
          <p:nvGraphicFramePr>
            <p:cNvPr id="22" name="차트 21">
              <a:extLst>
                <a:ext uri="{FF2B5EF4-FFF2-40B4-BE49-F238E27FC236}">
                  <a16:creationId xmlns:a16="http://schemas.microsoft.com/office/drawing/2014/main" id="{BFBCAB0B-6A6D-4A4F-8C3E-F099EE52CF9F}"/>
                </a:ext>
              </a:extLst>
            </p:cNvPr>
            <p:cNvGraphicFramePr/>
            <p:nvPr>
              <p:extLst/>
            </p:nvPr>
          </p:nvGraphicFramePr>
          <p:xfrm>
            <a:off x="222251" y="719666"/>
            <a:ext cx="8128000" cy="541866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AA16ADC-264C-43BA-95E0-FEF2988D0878}"/>
                </a:ext>
              </a:extLst>
            </p:cNvPr>
            <p:cNvSpPr/>
            <p:nvPr/>
          </p:nvSpPr>
          <p:spPr>
            <a:xfrm>
              <a:off x="6837234" y="4582077"/>
              <a:ext cx="752475" cy="1038225"/>
            </a:xfrm>
            <a:prstGeom prst="rect">
              <a:avLst/>
            </a:prstGeom>
            <a:solidFill>
              <a:srgbClr val="D179C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13.48</a:t>
              </a:r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BDC324D-4BBC-4AFB-88CE-DC053B28D81A}"/>
                </a:ext>
              </a:extLst>
            </p:cNvPr>
            <p:cNvSpPr/>
            <p:nvPr/>
          </p:nvSpPr>
          <p:spPr>
            <a:xfrm>
              <a:off x="4906348" y="2529751"/>
              <a:ext cx="752475" cy="309055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45</a:t>
              </a:r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A2FC731-0A38-431A-B52B-C97F8C21B65D}"/>
                </a:ext>
              </a:extLst>
            </p:cNvPr>
            <p:cNvSpPr/>
            <p:nvPr/>
          </p:nvSpPr>
          <p:spPr>
            <a:xfrm>
              <a:off x="1044576" y="5210726"/>
              <a:ext cx="752475" cy="409575"/>
            </a:xfrm>
            <a:prstGeom prst="rect">
              <a:avLst/>
            </a:prstGeom>
            <a:solidFill>
              <a:srgbClr val="E36D4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7A61372-F301-4F99-BD63-9FDDBEA5C664}"/>
                </a:ext>
              </a:extLst>
            </p:cNvPr>
            <p:cNvSpPr/>
            <p:nvPr/>
          </p:nvSpPr>
          <p:spPr>
            <a:xfrm>
              <a:off x="2975462" y="3063875"/>
              <a:ext cx="752475" cy="2556427"/>
            </a:xfrm>
            <a:prstGeom prst="rect">
              <a:avLst/>
            </a:prstGeom>
            <a:solidFill>
              <a:srgbClr val="F1EE6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36.52</a:t>
              </a:r>
              <a:endParaRPr lang="ko-KR" alt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9460605-BC3B-422A-9E37-A808A447952A}"/>
              </a:ext>
            </a:extLst>
          </p:cNvPr>
          <p:cNvSpPr txBox="1"/>
          <p:nvPr/>
        </p:nvSpPr>
        <p:spPr>
          <a:xfrm>
            <a:off x="272716" y="1161586"/>
            <a:ext cx="11689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/>
              <a:t>정상군</a:t>
            </a:r>
            <a:r>
              <a:rPr lang="en-US" altLang="ko-KR" sz="2000" dirty="0"/>
              <a:t>%</a:t>
            </a:r>
            <a:endParaRPr lang="ko-KR" altLang="en-US" sz="20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A48FA86-E258-49BB-AB8B-C40ECB89A08C}"/>
              </a:ext>
            </a:extLst>
          </p:cNvPr>
          <p:cNvSpPr/>
          <p:nvPr/>
        </p:nvSpPr>
        <p:spPr>
          <a:xfrm>
            <a:off x="6338047" y="6334780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sz="1400" dirty="0">
                <a:cs typeface="Times New Roman" panose="02020603050405020304" pitchFamily="18" charset="0"/>
              </a:rPr>
              <a:t>신희선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오진주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학령기</a:t>
            </a:r>
            <a:r>
              <a:rPr lang="ko-KR" altLang="ko-KR" sz="1400" dirty="0">
                <a:cs typeface="Times New Roman" panose="02020603050405020304" pitchFamily="18" charset="0"/>
              </a:rPr>
              <a:t> 아동의 시력저하 실태 및 관련 요인</a:t>
            </a:r>
            <a:r>
              <a:rPr lang="en-US" altLang="ko-KR" sz="1400" dirty="0">
                <a:cs typeface="Times New Roman" panose="02020603050405020304" pitchFamily="18" charset="0"/>
              </a:rPr>
              <a:t>. Child health nursing research. 2002</a:t>
            </a:r>
            <a:endParaRPr lang="ko-KR" alt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D4353D-0DBE-4ADD-9362-4F0D10A48CBF}"/>
              </a:ext>
            </a:extLst>
          </p:cNvPr>
          <p:cNvSpPr txBox="1"/>
          <p:nvPr/>
        </p:nvSpPr>
        <p:spPr>
          <a:xfrm>
            <a:off x="7539789" y="2709948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디스플레이를 사용할 때 적절한 거리가 있다</a:t>
            </a:r>
            <a:r>
              <a:rPr lang="en-US" altLang="ko-KR" sz="2400" b="1" dirty="0"/>
              <a:t>.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419C03-0528-4B94-B096-6A703DFB06A3}"/>
              </a:ext>
            </a:extLst>
          </p:cNvPr>
          <p:cNvSpPr txBox="1"/>
          <p:nvPr/>
        </p:nvSpPr>
        <p:spPr>
          <a:xfrm>
            <a:off x="272716" y="5551210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총</a:t>
            </a:r>
            <a:r>
              <a:rPr lang="en-US" altLang="ko-KR" dirty="0"/>
              <a:t>500</a:t>
            </a:r>
            <a:r>
              <a:rPr lang="ko-KR" altLang="en-US" dirty="0"/>
              <a:t>명대상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8861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BEEBA67A-9F94-4F54-99A2-F17E49E95FC1}"/>
              </a:ext>
            </a:extLst>
          </p:cNvPr>
          <p:cNvGrpSpPr/>
          <p:nvPr/>
        </p:nvGrpSpPr>
        <p:grpSpPr>
          <a:xfrm>
            <a:off x="272716" y="719666"/>
            <a:ext cx="7121525" cy="4831544"/>
            <a:chOff x="222251" y="719666"/>
            <a:chExt cx="8128000" cy="5418667"/>
          </a:xfrm>
        </p:grpSpPr>
        <p:graphicFrame>
          <p:nvGraphicFramePr>
            <p:cNvPr id="22" name="차트 21">
              <a:extLst>
                <a:ext uri="{FF2B5EF4-FFF2-40B4-BE49-F238E27FC236}">
                  <a16:creationId xmlns:a16="http://schemas.microsoft.com/office/drawing/2014/main" id="{BFBCAB0B-6A6D-4A4F-8C3E-F099EE52CF9F}"/>
                </a:ext>
              </a:extLst>
            </p:cNvPr>
            <p:cNvGraphicFramePr/>
            <p:nvPr>
              <p:extLst/>
            </p:nvPr>
          </p:nvGraphicFramePr>
          <p:xfrm>
            <a:off x="222251" y="719666"/>
            <a:ext cx="8128000" cy="541866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AA16ADC-264C-43BA-95E0-FEF2988D0878}"/>
                </a:ext>
              </a:extLst>
            </p:cNvPr>
            <p:cNvSpPr/>
            <p:nvPr/>
          </p:nvSpPr>
          <p:spPr>
            <a:xfrm>
              <a:off x="6845301" y="5329679"/>
              <a:ext cx="752475" cy="280787"/>
            </a:xfrm>
            <a:prstGeom prst="rect">
              <a:avLst/>
            </a:prstGeom>
            <a:solidFill>
              <a:srgbClr val="D179C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4.29</a:t>
              </a:r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BDC324D-4BBC-4AFB-88CE-DC053B28D81A}"/>
                </a:ext>
              </a:extLst>
            </p:cNvPr>
            <p:cNvSpPr/>
            <p:nvPr/>
          </p:nvSpPr>
          <p:spPr>
            <a:xfrm>
              <a:off x="4910381" y="5157902"/>
              <a:ext cx="752475" cy="45704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6.22</a:t>
              </a:r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A2FC731-0A38-431A-B52B-C97F8C21B65D}"/>
                </a:ext>
              </a:extLst>
            </p:cNvPr>
            <p:cNvSpPr/>
            <p:nvPr/>
          </p:nvSpPr>
          <p:spPr>
            <a:xfrm>
              <a:off x="1044576" y="1758647"/>
              <a:ext cx="752475" cy="3856306"/>
            </a:xfrm>
            <a:prstGeom prst="rect">
              <a:avLst/>
            </a:prstGeom>
            <a:solidFill>
              <a:srgbClr val="E36D4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56.01</a:t>
              </a:r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7A61372-F301-4F99-BD63-9FDDBEA5C664}"/>
                </a:ext>
              </a:extLst>
            </p:cNvPr>
            <p:cNvSpPr/>
            <p:nvPr/>
          </p:nvSpPr>
          <p:spPr>
            <a:xfrm>
              <a:off x="2975462" y="3384348"/>
              <a:ext cx="752475" cy="2236828"/>
            </a:xfrm>
            <a:prstGeom prst="rect">
              <a:avLst/>
            </a:prstGeom>
            <a:solidFill>
              <a:srgbClr val="F1EE6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33.48</a:t>
              </a:r>
              <a:endParaRPr lang="ko-KR" alt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9460605-BC3B-422A-9E37-A808A447952A}"/>
              </a:ext>
            </a:extLst>
          </p:cNvPr>
          <p:cNvSpPr txBox="1"/>
          <p:nvPr/>
        </p:nvSpPr>
        <p:spPr>
          <a:xfrm>
            <a:off x="272716" y="1172977"/>
            <a:ext cx="11689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/>
              <a:t>정상군</a:t>
            </a:r>
            <a:r>
              <a:rPr lang="en-US" altLang="ko-KR" sz="2000" dirty="0"/>
              <a:t>%</a:t>
            </a:r>
            <a:endParaRPr lang="ko-KR" altLang="en-US" sz="20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A48FA86-E258-49BB-AB8B-C40ECB89A08C}"/>
              </a:ext>
            </a:extLst>
          </p:cNvPr>
          <p:cNvSpPr/>
          <p:nvPr/>
        </p:nvSpPr>
        <p:spPr>
          <a:xfrm>
            <a:off x="6347012" y="6369767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sz="1400" dirty="0">
                <a:cs typeface="Times New Roman" panose="02020603050405020304" pitchFamily="18" charset="0"/>
              </a:rPr>
              <a:t>신희선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오진주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학령기</a:t>
            </a:r>
            <a:r>
              <a:rPr lang="ko-KR" altLang="ko-KR" sz="1400" dirty="0">
                <a:cs typeface="Times New Roman" panose="02020603050405020304" pitchFamily="18" charset="0"/>
              </a:rPr>
              <a:t> 아동의 시력저하 실태 및 관련 요인</a:t>
            </a:r>
            <a:r>
              <a:rPr lang="en-US" altLang="ko-KR" sz="1400" dirty="0">
                <a:cs typeface="Times New Roman" panose="02020603050405020304" pitchFamily="18" charset="0"/>
              </a:rPr>
              <a:t>. Child health nursing research. 2002</a:t>
            </a:r>
            <a:endParaRPr lang="ko-KR" alt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D4353D-0DBE-4ADD-9362-4F0D10A48CBF}"/>
              </a:ext>
            </a:extLst>
          </p:cNvPr>
          <p:cNvSpPr txBox="1"/>
          <p:nvPr/>
        </p:nvSpPr>
        <p:spPr>
          <a:xfrm>
            <a:off x="7539789" y="2709948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디스플레이를 오래 사용할수록 시력에 좋지 않다</a:t>
            </a:r>
            <a:r>
              <a:rPr lang="en-US" altLang="ko-KR" sz="2400" b="1" dirty="0"/>
              <a:t>.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79E298-E245-4C8A-80C4-B851F3DD5055}"/>
              </a:ext>
            </a:extLst>
          </p:cNvPr>
          <p:cNvSpPr txBox="1"/>
          <p:nvPr/>
        </p:nvSpPr>
        <p:spPr>
          <a:xfrm>
            <a:off x="272716" y="5551210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총</a:t>
            </a:r>
            <a:r>
              <a:rPr lang="en-US" altLang="ko-KR" dirty="0"/>
              <a:t>500</a:t>
            </a:r>
            <a:r>
              <a:rPr lang="ko-KR" altLang="en-US" dirty="0"/>
              <a:t>명대상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0341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0D5FBF-A9FE-4D68-AD71-3DCA87D63F29}"/>
              </a:ext>
            </a:extLst>
          </p:cNvPr>
          <p:cNvSpPr/>
          <p:nvPr/>
        </p:nvSpPr>
        <p:spPr>
          <a:xfrm>
            <a:off x="6239436" y="6360802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400" dirty="0"/>
              <a:t>https://www.facebook.com/vielbooks/photos/a.179514488834175/1104030103049271/?type=3&amp;theater</a:t>
            </a:r>
          </a:p>
        </p:txBody>
      </p:sp>
      <p:pic>
        <p:nvPicPr>
          <p:cNvPr id="9" name="그림 8" descr="시계, 개체이(가) 표시된 사진&#10;&#10;자동 생성된 설명">
            <a:extLst>
              <a:ext uri="{FF2B5EF4-FFF2-40B4-BE49-F238E27FC236}">
                <a16:creationId xmlns:a16="http://schemas.microsoft.com/office/drawing/2014/main" id="{50715FB0-305C-42BB-AB21-FF23365A0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16" y="719666"/>
            <a:ext cx="7121526" cy="48315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D4353D-0DBE-4ADD-9362-4F0D10A48CBF}"/>
              </a:ext>
            </a:extLst>
          </p:cNvPr>
          <p:cNvSpPr txBox="1"/>
          <p:nvPr/>
        </p:nvSpPr>
        <p:spPr>
          <a:xfrm>
            <a:off x="7539789" y="2709948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거리에 따른 적절한 빛 조절이 필요하다</a:t>
            </a:r>
            <a:r>
              <a:rPr lang="en-US" altLang="ko-KR" sz="2400" b="1" dirty="0"/>
              <a:t>.</a:t>
            </a:r>
            <a:endParaRPr lang="ko-KR" altLang="en-US" sz="2400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7124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0D5FBF-A9FE-4D68-AD71-3DCA87D63F29}"/>
              </a:ext>
            </a:extLst>
          </p:cNvPr>
          <p:cNvSpPr/>
          <p:nvPr/>
        </p:nvSpPr>
        <p:spPr>
          <a:xfrm>
            <a:off x="6681536" y="6550223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400" dirty="0" smtClean="0"/>
              <a:t>김봉환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한선희 낮은 </a:t>
            </a:r>
            <a:r>
              <a:rPr lang="ko-KR" altLang="en-US" sz="1400" dirty="0"/>
              <a:t>조도에서 스마트폰 시청 후 시력 </a:t>
            </a:r>
            <a:r>
              <a:rPr lang="ko-KR" altLang="en-US" sz="1400" dirty="0" smtClean="0"/>
              <a:t>변화 </a:t>
            </a:r>
            <a:r>
              <a:rPr lang="en-US" altLang="ko-KR" sz="1400" dirty="0" smtClean="0"/>
              <a:t>- 2014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D4353D-0DBE-4ADD-9362-4F0D10A48CBF}"/>
              </a:ext>
            </a:extLst>
          </p:cNvPr>
          <p:cNvSpPr txBox="1"/>
          <p:nvPr/>
        </p:nvSpPr>
        <p:spPr>
          <a:xfrm>
            <a:off x="6945429" y="2085108"/>
            <a:ext cx="43794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낮은 조도에서 스마트폰을 지속적으로 시청하는 것은 일</a:t>
            </a:r>
          </a:p>
          <a:p>
            <a:r>
              <a:rPr lang="ko-KR" altLang="en-US" sz="2400" b="1" dirty="0"/>
              <a:t>시적인 원거리 시력의 변화를 초래하였고</a:t>
            </a:r>
            <a:r>
              <a:rPr lang="en-US" altLang="ko-KR" sz="2400" b="1" dirty="0"/>
              <a:t>,</a:t>
            </a:r>
            <a:endParaRPr lang="ko-KR" altLang="en-US" sz="24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306" y="1493093"/>
            <a:ext cx="4520759" cy="3556677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5082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5F90F04A-BEFB-4709-86B1-113FCC02A747}"/>
              </a:ext>
            </a:extLst>
          </p:cNvPr>
          <p:cNvSpPr/>
          <p:nvPr/>
        </p:nvSpPr>
        <p:spPr>
          <a:xfrm>
            <a:off x="6686390" y="6334780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sz="1400" dirty="0">
                <a:cs typeface="Times New Roman" panose="02020603050405020304" pitchFamily="18" charset="0"/>
              </a:rPr>
              <a:t>김성훈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 err="1">
                <a:cs typeface="Times New Roman" panose="02020603050405020304" pitchFamily="18" charset="0"/>
              </a:rPr>
              <a:t>박민균</a:t>
            </a:r>
            <a:r>
              <a:rPr lang="en-US" altLang="ko-KR" sz="1400" dirty="0">
                <a:cs typeface="Times New Roman" panose="02020603050405020304" pitchFamily="18" charset="0"/>
              </a:rPr>
              <a:t>, </a:t>
            </a:r>
            <a:r>
              <a:rPr lang="ko-KR" altLang="ko-KR" sz="1400" dirty="0">
                <a:cs typeface="Times New Roman" panose="02020603050405020304" pitchFamily="18" charset="0"/>
              </a:rPr>
              <a:t>시력 보호를 위한 스마트폰 앱의 개발</a:t>
            </a:r>
            <a:r>
              <a:rPr lang="en-US" altLang="ko-KR" sz="1400" dirty="0">
                <a:cs typeface="Times New Roman" panose="02020603050405020304" pitchFamily="18" charset="0"/>
              </a:rPr>
              <a:t>. Developing a Smart-phone App for sight protection. 2011 </a:t>
            </a:r>
            <a:endParaRPr lang="ko-KR" altLang="en-US" sz="1400" dirty="0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1B391BF-21C9-4C58-B9FC-5D68C951854D}"/>
              </a:ext>
            </a:extLst>
          </p:cNvPr>
          <p:cNvGrpSpPr/>
          <p:nvPr/>
        </p:nvGrpSpPr>
        <p:grpSpPr>
          <a:xfrm>
            <a:off x="559591" y="1434350"/>
            <a:ext cx="3705992" cy="3325842"/>
            <a:chOff x="272716" y="1218857"/>
            <a:chExt cx="3215071" cy="2407171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E2B7F1E-FA04-41AA-A124-76F287A3DBD6}"/>
                </a:ext>
              </a:extLst>
            </p:cNvPr>
            <p:cNvSpPr/>
            <p:nvPr/>
          </p:nvSpPr>
          <p:spPr>
            <a:xfrm>
              <a:off x="272716" y="1218857"/>
              <a:ext cx="3215071" cy="24071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B001BF3-DEC9-4011-A276-9C3DFC3991CF}"/>
                </a:ext>
              </a:extLst>
            </p:cNvPr>
            <p:cNvSpPr/>
            <p:nvPr/>
          </p:nvSpPr>
          <p:spPr>
            <a:xfrm>
              <a:off x="272716" y="1218857"/>
              <a:ext cx="3215070" cy="41721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App</a:t>
              </a:r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FE15498-6F09-453A-B148-2E7FE7B99532}"/>
                </a:ext>
              </a:extLst>
            </p:cNvPr>
            <p:cNvSpPr/>
            <p:nvPr/>
          </p:nvSpPr>
          <p:spPr>
            <a:xfrm>
              <a:off x="2839308" y="1280823"/>
              <a:ext cx="300599" cy="27590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E6BA444-A137-4A8F-A1DE-EB4177D80F5B}"/>
                </a:ext>
              </a:extLst>
            </p:cNvPr>
            <p:cNvSpPr/>
            <p:nvPr/>
          </p:nvSpPr>
          <p:spPr>
            <a:xfrm>
              <a:off x="3149460" y="1280823"/>
              <a:ext cx="300599" cy="27590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9AA8213-4B0A-468C-84C5-4999021DBD85}"/>
                </a:ext>
              </a:extLst>
            </p:cNvPr>
            <p:cNvSpPr/>
            <p:nvPr/>
          </p:nvSpPr>
          <p:spPr>
            <a:xfrm>
              <a:off x="272716" y="1640574"/>
              <a:ext cx="3215070" cy="41721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tint val="66000"/>
                    <a:satMod val="16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chemeClr val="accent1">
                    <a:lumMod val="60000"/>
                    <a:lumOff val="40000"/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>
                  <a:solidFill>
                    <a:schemeClr val="tx1"/>
                  </a:solidFill>
                </a:rPr>
                <a:t>★시력검사</a:t>
              </a: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C3444F3C-D1F4-4C5E-A173-7F01E7786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922" y="2689677"/>
              <a:ext cx="726984" cy="865111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03B09106-1D4D-4F88-A7B5-DF6404D5F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2055" y="2154836"/>
              <a:ext cx="937791" cy="1369648"/>
            </a:xfrm>
            <a:prstGeom prst="rect">
              <a:avLst/>
            </a:prstGeom>
          </p:spPr>
        </p:pic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27C959C-AD6C-4019-9F10-216393F2D3B5}"/>
              </a:ext>
            </a:extLst>
          </p:cNvPr>
          <p:cNvSpPr txBox="1"/>
          <p:nvPr/>
        </p:nvSpPr>
        <p:spPr>
          <a:xfrm>
            <a:off x="2643701" y="2937548"/>
            <a:ext cx="17446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현재 시력</a:t>
            </a:r>
            <a:r>
              <a:rPr lang="en-US" altLang="ko-KR" b="1" dirty="0"/>
              <a:t>&gt;</a:t>
            </a:r>
          </a:p>
          <a:p>
            <a:endParaRPr lang="en-US" altLang="ko-KR" b="1" dirty="0"/>
          </a:p>
          <a:p>
            <a:pPr algn="ctr"/>
            <a:r>
              <a:rPr lang="en-US" altLang="ko-KR" b="1" dirty="0"/>
              <a:t>0.4</a:t>
            </a:r>
            <a:endParaRPr lang="ko-KR" altLang="en-US" b="1" dirty="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D7562E37-BAD9-438E-A4EC-407DB7319F5D}"/>
              </a:ext>
            </a:extLst>
          </p:cNvPr>
          <p:cNvGrpSpPr/>
          <p:nvPr/>
        </p:nvGrpSpPr>
        <p:grpSpPr>
          <a:xfrm>
            <a:off x="4269713" y="1434350"/>
            <a:ext cx="3705992" cy="3325842"/>
            <a:chOff x="272716" y="3989593"/>
            <a:chExt cx="3215071" cy="240717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9D387AC-3E67-464E-BED2-2863A27F1242}"/>
                </a:ext>
              </a:extLst>
            </p:cNvPr>
            <p:cNvSpPr/>
            <p:nvPr/>
          </p:nvSpPr>
          <p:spPr>
            <a:xfrm>
              <a:off x="272716" y="3989593"/>
              <a:ext cx="3215071" cy="24071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73C8368-D82A-4BC8-A623-8ED44AFE74D1}"/>
                </a:ext>
              </a:extLst>
            </p:cNvPr>
            <p:cNvSpPr/>
            <p:nvPr/>
          </p:nvSpPr>
          <p:spPr>
            <a:xfrm>
              <a:off x="272716" y="3989593"/>
              <a:ext cx="3215070" cy="41721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App</a:t>
              </a:r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8007C31-B1CF-4318-8C79-AF411780F34C}"/>
                </a:ext>
              </a:extLst>
            </p:cNvPr>
            <p:cNvSpPr/>
            <p:nvPr/>
          </p:nvSpPr>
          <p:spPr>
            <a:xfrm>
              <a:off x="2839308" y="4051559"/>
              <a:ext cx="300599" cy="27590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287D838D-C071-4BDB-B26F-2D1F8638E94C}"/>
                </a:ext>
              </a:extLst>
            </p:cNvPr>
            <p:cNvSpPr/>
            <p:nvPr/>
          </p:nvSpPr>
          <p:spPr>
            <a:xfrm>
              <a:off x="3149460" y="4051559"/>
              <a:ext cx="300599" cy="27590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B65968A-6927-4398-A7D4-B9DA76A98DE6}"/>
                </a:ext>
              </a:extLst>
            </p:cNvPr>
            <p:cNvSpPr/>
            <p:nvPr/>
          </p:nvSpPr>
          <p:spPr>
            <a:xfrm>
              <a:off x="272716" y="4411310"/>
              <a:ext cx="3215070" cy="417218"/>
            </a:xfrm>
            <a:prstGeom prst="rect">
              <a:avLst/>
            </a:prstGeom>
            <a:gradFill flip="none" rotWithShape="1">
              <a:gsLst>
                <a:gs pos="0">
                  <a:srgbClr val="FF0000">
                    <a:tint val="66000"/>
                    <a:satMod val="160000"/>
                  </a:srgbClr>
                </a:gs>
                <a:gs pos="50000">
                  <a:srgbClr val="FF0000">
                    <a:tint val="44500"/>
                    <a:satMod val="160000"/>
                  </a:srgbClr>
                </a:gs>
                <a:gs pos="100000">
                  <a:srgbClr val="FF0000">
                    <a:tint val="23500"/>
                    <a:satMod val="160000"/>
                  </a:srgbClr>
                </a:gs>
              </a:gsLst>
              <a:lin ang="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>
                  <a:solidFill>
                    <a:schemeClr val="tx1"/>
                  </a:solidFill>
                </a:rPr>
                <a:t>★색맹검사</a:t>
              </a:r>
            </a:p>
          </p:txBody>
        </p: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466181E3-A5C5-4A8E-B3C9-BFA71EAFD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922" y="5502114"/>
              <a:ext cx="726984" cy="865111"/>
            </a:xfrm>
            <a:prstGeom prst="rect">
              <a:avLst/>
            </a:prstGeom>
          </p:spPr>
        </p:pic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A56D38D5-28F9-4E4D-87B7-F04201DD82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0274" y="5045725"/>
              <a:ext cx="1280456" cy="1186838"/>
            </a:xfrm>
            <a:prstGeom prst="rect">
              <a:avLst/>
            </a:prstGeom>
          </p:spPr>
        </p:pic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33699D30-E249-4542-8E9F-C2EDBF6D8385}"/>
                </a:ext>
              </a:extLst>
            </p:cNvPr>
            <p:cNvSpPr/>
            <p:nvPr/>
          </p:nvSpPr>
          <p:spPr>
            <a:xfrm>
              <a:off x="2786368" y="4911270"/>
              <a:ext cx="648478" cy="26890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다음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B8304470-9103-41CF-8551-B62CE79698AE}"/>
              </a:ext>
            </a:extLst>
          </p:cNvPr>
          <p:cNvGrpSpPr/>
          <p:nvPr/>
        </p:nvGrpSpPr>
        <p:grpSpPr>
          <a:xfrm>
            <a:off x="7979834" y="1437048"/>
            <a:ext cx="3705992" cy="3325842"/>
            <a:chOff x="6096000" y="2422442"/>
            <a:chExt cx="3215071" cy="2407171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D4886494-92C3-403A-843F-28382B49C2B2}"/>
                </a:ext>
              </a:extLst>
            </p:cNvPr>
            <p:cNvSpPr/>
            <p:nvPr/>
          </p:nvSpPr>
          <p:spPr>
            <a:xfrm>
              <a:off x="6096000" y="2422442"/>
              <a:ext cx="3215071" cy="240717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62FAE4E-6A97-4B28-B9F8-39AE9125DDC5}"/>
                </a:ext>
              </a:extLst>
            </p:cNvPr>
            <p:cNvSpPr/>
            <p:nvPr/>
          </p:nvSpPr>
          <p:spPr>
            <a:xfrm>
              <a:off x="6096000" y="2422442"/>
              <a:ext cx="3215070" cy="41721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App</a:t>
              </a:r>
              <a:endParaRPr lang="ko-KR" altLang="en-US" dirty="0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CFC559A5-179C-42B8-85B3-C020C31D0C9D}"/>
                </a:ext>
              </a:extLst>
            </p:cNvPr>
            <p:cNvSpPr/>
            <p:nvPr/>
          </p:nvSpPr>
          <p:spPr>
            <a:xfrm>
              <a:off x="8662592" y="2484408"/>
              <a:ext cx="300599" cy="27590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D1BDBFEF-7EF1-4979-939F-7B08CC00ABE4}"/>
                </a:ext>
              </a:extLst>
            </p:cNvPr>
            <p:cNvSpPr/>
            <p:nvPr/>
          </p:nvSpPr>
          <p:spPr>
            <a:xfrm>
              <a:off x="8972744" y="2484408"/>
              <a:ext cx="300599" cy="27590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4AD36683-CD77-4B19-9379-9369D21CBB7D}"/>
                </a:ext>
              </a:extLst>
            </p:cNvPr>
            <p:cNvSpPr/>
            <p:nvPr/>
          </p:nvSpPr>
          <p:spPr>
            <a:xfrm>
              <a:off x="6096000" y="2844159"/>
              <a:ext cx="3215070" cy="417218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tint val="66000"/>
                    <a:satMod val="160000"/>
                  </a:schemeClr>
                </a:gs>
                <a:gs pos="50000">
                  <a:schemeClr val="accent6">
                    <a:tint val="44500"/>
                    <a:satMod val="160000"/>
                  </a:schemeClr>
                </a:gs>
                <a:gs pos="100000">
                  <a:schemeClr val="accent6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>
                  <a:solidFill>
                    <a:schemeClr val="tx1"/>
                  </a:solidFill>
                </a:rPr>
                <a:t>★난시검사</a:t>
              </a:r>
            </a:p>
          </p:txBody>
        </p: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3342CC53-1E30-4B89-A5B6-4A777349DA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10874" y="3933878"/>
              <a:ext cx="726984" cy="865111"/>
            </a:xfrm>
            <a:prstGeom prst="rect">
              <a:avLst/>
            </a:prstGeom>
          </p:spPr>
        </p:pic>
        <p:pic>
          <p:nvPicPr>
            <p:cNvPr id="1026" name="Picture 2" descr="난시검사표에 대한 이미지 검색결과">
              <a:hlinkClick r:id="rId5"/>
              <a:extLst>
                <a:ext uri="{FF2B5EF4-FFF2-40B4-BE49-F238E27FC236}">
                  <a16:creationId xmlns:a16="http://schemas.microsoft.com/office/drawing/2014/main" id="{93FA9E76-5AA6-4AE9-B78E-B2A7D2625E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45652" y="3379074"/>
              <a:ext cx="1344969" cy="13449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C0537CAA-D65A-4ACC-A3D2-F6CA74B5FAF8}"/>
                </a:ext>
              </a:extLst>
            </p:cNvPr>
            <p:cNvSpPr/>
            <p:nvPr/>
          </p:nvSpPr>
          <p:spPr>
            <a:xfrm>
              <a:off x="8606070" y="3338209"/>
              <a:ext cx="648478" cy="26890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다음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DDAB946F-013D-48AF-A046-C0692961FFAD}"/>
              </a:ext>
            </a:extLst>
          </p:cNvPr>
          <p:cNvSpPr txBox="1"/>
          <p:nvPr/>
        </p:nvSpPr>
        <p:spPr>
          <a:xfrm>
            <a:off x="0" y="5380672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자가진단을 통한 눈의 이상을 확인 해주는 어플이다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2804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5F90F04A-BEFB-4709-86B1-113FCC02A747}"/>
              </a:ext>
            </a:extLst>
          </p:cNvPr>
          <p:cNvSpPr/>
          <p:nvPr/>
        </p:nvSpPr>
        <p:spPr>
          <a:xfrm>
            <a:off x="9852213" y="6550223"/>
            <a:ext cx="23397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플레이스토어</a:t>
            </a:r>
            <a:r>
              <a:rPr lang="en-US" altLang="ko-KR" sz="1400" dirty="0"/>
              <a:t> </a:t>
            </a:r>
            <a:r>
              <a:rPr lang="ko-KR" altLang="en-US" sz="1400" dirty="0"/>
              <a:t>눈 관련 앱들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DAB946F-013D-48AF-A046-C0692961FFAD}"/>
              </a:ext>
            </a:extLst>
          </p:cNvPr>
          <p:cNvSpPr txBox="1"/>
          <p:nvPr/>
        </p:nvSpPr>
        <p:spPr>
          <a:xfrm>
            <a:off x="0" y="5919281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눈의 피로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건강을 챙겨주는 어플이다</a:t>
            </a:r>
            <a:r>
              <a:rPr lang="en-US" altLang="ko-KR" sz="2400" b="1" dirty="0"/>
              <a:t>.</a:t>
            </a:r>
            <a:endParaRPr lang="ko-KR" altLang="en-US" sz="2400" b="1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A0EA8FEC-C76E-4A28-BC87-1082A6E35ED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35" y="892366"/>
            <a:ext cx="2955424" cy="4858979"/>
          </a:xfrm>
          <a:prstGeom prst="rect">
            <a:avLst/>
          </a:prstGeom>
        </p:spPr>
      </p:pic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AB75D16-8390-472A-86E6-ABF874DD7A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0052" y="908285"/>
            <a:ext cx="3048000" cy="270407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917D64C-25E6-4CB5-BBB0-AE3CBC45E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363" y="3706234"/>
            <a:ext cx="7496689" cy="20451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그림 12" descr="실외, 스크린샷이(가) 표시된 사진&#10;&#10;자동 생성된 설명">
            <a:extLst>
              <a:ext uri="{FF2B5EF4-FFF2-40B4-BE49-F238E27FC236}">
                <a16:creationId xmlns:a16="http://schemas.microsoft.com/office/drawing/2014/main" id="{D240F33E-62EA-43DE-9379-BD4DBBECA5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559" y="908285"/>
            <a:ext cx="4553493" cy="270407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5252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64" y="1094323"/>
            <a:ext cx="2686670" cy="474238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910399" y="6363549"/>
            <a:ext cx="8371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스마트폰을이용한 </a:t>
            </a:r>
            <a:r>
              <a:rPr lang="ko-KR" altLang="en-US" dirty="0" err="1" smtClean="0"/>
              <a:t>눈건강서비스시스템개발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박기훈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한주혁</a:t>
            </a:r>
            <a:r>
              <a:rPr lang="en-US" altLang="ko-KR" dirty="0" smtClean="0"/>
              <a:t>, </a:t>
            </a:r>
            <a:r>
              <a:rPr lang="ko-KR" altLang="en-US" dirty="0" smtClean="0"/>
              <a:t>김용석 </a:t>
            </a:r>
            <a:r>
              <a:rPr lang="en-US" altLang="ko-KR" dirty="0" smtClean="0"/>
              <a:t>– 2018.06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79334" y="4642515"/>
            <a:ext cx="3016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안저</a:t>
            </a:r>
            <a:r>
              <a:rPr lang="ko-KR" altLang="en-US" dirty="0" smtClean="0"/>
              <a:t> 이미지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Normal : </a:t>
            </a:r>
            <a:r>
              <a:rPr lang="ko-KR" altLang="en-US" dirty="0" err="1" smtClean="0"/>
              <a:t>정상군</a:t>
            </a:r>
            <a:endParaRPr lang="en-US" altLang="ko-KR" dirty="0" smtClean="0"/>
          </a:p>
          <a:p>
            <a:r>
              <a:rPr lang="en-US" altLang="ko-KR" dirty="0" smtClean="0"/>
              <a:t>Diabetic : </a:t>
            </a:r>
            <a:r>
              <a:rPr lang="ko-KR" altLang="en-US" dirty="0" smtClean="0"/>
              <a:t>당뇨병 </a:t>
            </a:r>
            <a:r>
              <a:rPr lang="ko-KR" altLang="en-US" dirty="0" err="1" smtClean="0"/>
              <a:t>망막변증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49528" y="2637503"/>
            <a:ext cx="5477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사용자의 핸드폰의 </a:t>
            </a:r>
            <a:r>
              <a:rPr lang="ko-KR" altLang="en-US" dirty="0" err="1" smtClean="0"/>
              <a:t>안저</a:t>
            </a:r>
            <a:r>
              <a:rPr lang="ko-KR" altLang="en-US" dirty="0" smtClean="0"/>
              <a:t> 카메라 모듈로 </a:t>
            </a:r>
            <a:r>
              <a:rPr lang="ko-KR" altLang="en-US" dirty="0" err="1" smtClean="0"/>
              <a:t>안저</a:t>
            </a:r>
            <a:r>
              <a:rPr lang="ko-KR" altLang="en-US" dirty="0" smtClean="0"/>
              <a:t> 이미지 촬영 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서버로 전송 후 정상인 지 아닌 지 측정 후 의사에게 보냄</a:t>
            </a:r>
            <a:r>
              <a:rPr lang="en-US" altLang="ko-KR" dirty="0" smtClean="0"/>
              <a:t>(</a:t>
            </a:r>
            <a:r>
              <a:rPr lang="ko-KR" altLang="en-US" dirty="0" smtClean="0"/>
              <a:t>이미지와 결과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 </a:t>
            </a:r>
          </a:p>
          <a:p>
            <a:r>
              <a:rPr lang="ko-KR" altLang="en-US" dirty="0" smtClean="0"/>
              <a:t>의사가 소견을 작성 후 사용자에게 보냄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99006" y="1696585"/>
            <a:ext cx="3537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/>
              <a:t>작동 알고리즘 순서</a:t>
            </a:r>
            <a:endParaRPr lang="en-US" altLang="ko-KR" sz="2400" b="1" dirty="0" smtClean="0"/>
          </a:p>
        </p:txBody>
      </p:sp>
      <p:sp>
        <p:nvSpPr>
          <p:cNvPr id="9" name="직사각형 8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Ⅱ</a:t>
            </a:r>
            <a:r>
              <a:rPr lang="ko-KR" altLang="en-US" dirty="0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3190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702536" y="6372095"/>
            <a:ext cx="10786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얼굴인식 알고리즘을 이용한 눈의 피로 감소 시스템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박상호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곽지훈</a:t>
            </a:r>
            <a:r>
              <a:rPr lang="en-US" altLang="ko-KR" dirty="0" smtClean="0"/>
              <a:t>, </a:t>
            </a:r>
            <a:r>
              <a:rPr lang="ko-KR" altLang="en-US" dirty="0" smtClean="0"/>
              <a:t>김현석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최혁진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이인수</a:t>
            </a:r>
            <a:r>
              <a:rPr lang="en-US" altLang="ko-KR" dirty="0" smtClean="0"/>
              <a:t>, 2017-12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623298" y="1019119"/>
            <a:ext cx="28799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블루라이트로 인해 눈의 피로가 급 상승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깜빡임 횟수가 줄어듦</a:t>
            </a:r>
            <a:endParaRPr lang="en-US" altLang="ko-KR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7195156" y="1296117"/>
            <a:ext cx="3367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깜빡임 횟수가 줄어들면 스마트폰의 </a:t>
            </a:r>
            <a:r>
              <a:rPr lang="en-US" altLang="ko-KR" dirty="0" smtClean="0"/>
              <a:t>RGB</a:t>
            </a:r>
            <a:r>
              <a:rPr lang="ko-KR" altLang="en-US" dirty="0" smtClean="0"/>
              <a:t>중 </a:t>
            </a:r>
            <a:r>
              <a:rPr lang="en-US" altLang="ko-KR" dirty="0" smtClean="0"/>
              <a:t>B</a:t>
            </a:r>
            <a:r>
              <a:rPr lang="ko-KR" altLang="en-US" dirty="0" smtClean="0"/>
              <a:t>빛을 감소</a:t>
            </a:r>
            <a:endParaRPr lang="ko-KR" altLang="en-US" dirty="0"/>
          </a:p>
        </p:txBody>
      </p:sp>
      <p:sp>
        <p:nvSpPr>
          <p:cNvPr id="7" name="오른쪽 화살표 6"/>
          <p:cNvSpPr/>
          <p:nvPr/>
        </p:nvSpPr>
        <p:spPr>
          <a:xfrm>
            <a:off x="5142740" y="1251623"/>
            <a:ext cx="1324598" cy="73532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Ⅱ</a:t>
            </a:r>
            <a:r>
              <a:rPr lang="ko-KR" altLang="en-US" dirty="0"/>
              <a:t> 선행연구 및 개발 조사</a:t>
            </a:r>
            <a:endParaRPr lang="en-US" altLang="ko-KR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16682"/>
          <a:stretch/>
        </p:blipFill>
        <p:spPr>
          <a:xfrm>
            <a:off x="2301385" y="3292737"/>
            <a:ext cx="8045154" cy="2458484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866762" y="4871327"/>
            <a:ext cx="457200" cy="87989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791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954138" y="6211669"/>
            <a:ext cx="101096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장시간 PC </a:t>
            </a:r>
            <a:r>
              <a:rPr lang="ko-KR" altLang="en-US" dirty="0" err="1" smtClean="0"/>
              <a:t>를</a:t>
            </a:r>
            <a:r>
              <a:rPr lang="ko-KR" altLang="en-US" dirty="0" smtClean="0"/>
              <a:t> 사용하는 사용자들을 위한 눈 건강 관리 서비스 </a:t>
            </a:r>
            <a:endParaRPr lang="en-US" altLang="ko-KR" dirty="0" smtClean="0"/>
          </a:p>
          <a:p>
            <a:r>
              <a:rPr lang="ko-KR" altLang="en-US" dirty="0" smtClean="0"/>
              <a:t>고수인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반소량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이해리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배종혁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장미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박연주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최용우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김선일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오창식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박녹빈</a:t>
            </a:r>
            <a:r>
              <a:rPr lang="ko-KR" altLang="en-US" dirty="0" smtClean="0"/>
              <a:t> </a:t>
            </a:r>
            <a:r>
              <a:rPr lang="en-US" altLang="ko-KR" dirty="0" smtClean="0"/>
              <a:t>,2016-01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439" y="2095314"/>
            <a:ext cx="3143689" cy="266737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8797" y="1095456"/>
            <a:ext cx="3553321" cy="20481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11380" y="1725982"/>
            <a:ext cx="2136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구성요소</a:t>
            </a: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203963" y="726124"/>
            <a:ext cx="1862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실제 모습</a:t>
            </a:r>
            <a:endParaRPr lang="en-US" altLang="ko-KR" dirty="0" smtClean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8797" y="3639416"/>
            <a:ext cx="4160488" cy="2396231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5390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121" y="363193"/>
            <a:ext cx="1752845" cy="18862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16138" y="363193"/>
            <a:ext cx="257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피로도 측정</a:t>
            </a:r>
            <a:r>
              <a:rPr lang="en-US" altLang="ko-KR" dirty="0" smtClean="0"/>
              <a:t>, </a:t>
            </a:r>
            <a:r>
              <a:rPr lang="ko-KR" altLang="en-US" dirty="0" smtClean="0"/>
              <a:t>거리측정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297394" y="883512"/>
            <a:ext cx="3409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피로도 측정 방법</a:t>
            </a:r>
            <a:r>
              <a:rPr lang="en-US" altLang="ko-KR" dirty="0" smtClean="0"/>
              <a:t>: </a:t>
            </a:r>
            <a:r>
              <a:rPr lang="ko-KR" altLang="en-US" dirty="0" smtClean="0"/>
              <a:t>깜빡임 횟수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56317" y="1435828"/>
            <a:ext cx="257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거리측정</a:t>
            </a:r>
            <a:r>
              <a:rPr lang="en-US" altLang="ko-KR" dirty="0" smtClean="0"/>
              <a:t>: </a:t>
            </a:r>
            <a:r>
              <a:rPr lang="ko-KR" altLang="en-US" dirty="0" smtClean="0"/>
              <a:t>센서로 측정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06796" y="1657884"/>
            <a:ext cx="52556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거리가 멀어지면 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텍스트 크기 키워주고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거리가 가까우면 작게 해서 눈의 피로를 줄이는 기능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거리가 가까워지면 알림 </a:t>
            </a:r>
            <a:r>
              <a:rPr lang="en-US" altLang="ko-KR" dirty="0" smtClean="0"/>
              <a:t>60cm </a:t>
            </a:r>
            <a:r>
              <a:rPr lang="ko-KR" altLang="en-US" dirty="0" smtClean="0"/>
              <a:t>기준</a:t>
            </a:r>
            <a:endParaRPr lang="en-US" altLang="ko-KR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6306796" y="3429000"/>
            <a:ext cx="3136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사용시간 및 휴식시간 알림</a:t>
            </a:r>
            <a:endParaRPr lang="en-US" altLang="ko-KR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306796" y="4092120"/>
            <a:ext cx="3512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10</a:t>
            </a:r>
            <a:r>
              <a:rPr lang="ko-KR" altLang="en-US" dirty="0" smtClean="0"/>
              <a:t>분 마다 지속될 시 나타나는 방식 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업무 방해 요소</a:t>
            </a:r>
            <a:endParaRPr lang="en-US" altLang="ko-KR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1956986" y="5905144"/>
            <a:ext cx="8485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Best : </a:t>
            </a:r>
            <a:r>
              <a:rPr lang="ko-KR" altLang="en-US" b="1" dirty="0" smtClean="0"/>
              <a:t>모니터를 </a:t>
            </a:r>
            <a:r>
              <a:rPr lang="en-US" altLang="ko-KR" b="1" dirty="0" smtClean="0"/>
              <a:t>60cm </a:t>
            </a:r>
            <a:r>
              <a:rPr lang="ko-KR" altLang="en-US" b="1" dirty="0" smtClean="0"/>
              <a:t>내외로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실내 조명이 </a:t>
            </a:r>
            <a:r>
              <a:rPr lang="en-US" altLang="ko-KR" b="1" dirty="0" smtClean="0"/>
              <a:t>500lx, </a:t>
            </a:r>
            <a:r>
              <a:rPr lang="ko-KR" altLang="en-US" b="1" dirty="0" smtClean="0"/>
              <a:t>모니터 밝기가</a:t>
            </a:r>
            <a:r>
              <a:rPr lang="en-US" altLang="ko-KR" b="1" dirty="0" smtClean="0"/>
              <a:t>40~60lumens</a:t>
            </a:r>
            <a:endParaRPr lang="ko-KR" altLang="en-US" b="1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78" y="3613666"/>
            <a:ext cx="3591021" cy="11412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17546" y="4834672"/>
            <a:ext cx="257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피로도 단계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1970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33985" y="1110954"/>
            <a:ext cx="5324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/>
              <a:t>요약</a:t>
            </a:r>
            <a:endParaRPr lang="ko-KR" alt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761226" y="3106914"/>
            <a:ext cx="110780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dirty="0"/>
              <a:t>최근 들어 스마트폰</a:t>
            </a:r>
            <a:r>
              <a:rPr lang="en-US" altLang="ko-KR" dirty="0"/>
              <a:t>, </a:t>
            </a:r>
            <a:r>
              <a:rPr lang="ko-KR" altLang="ko-KR" dirty="0"/>
              <a:t>태블릿</a:t>
            </a:r>
            <a:r>
              <a:rPr lang="en-US" altLang="ko-KR" dirty="0"/>
              <a:t>PC </a:t>
            </a:r>
            <a:r>
              <a:rPr lang="ko-KR" altLang="ko-KR" dirty="0"/>
              <a:t>등 모바일 디바이스의 보급률과 </a:t>
            </a:r>
            <a:r>
              <a:rPr lang="ko-KR" altLang="ko-KR" dirty="0" err="1"/>
              <a:t>단위시간별</a:t>
            </a:r>
            <a:r>
              <a:rPr lang="ko-KR" altLang="ko-KR" dirty="0"/>
              <a:t> </a:t>
            </a:r>
            <a:r>
              <a:rPr lang="ko-KR" altLang="ko-KR" dirty="0" err="1"/>
              <a:t>이용량이</a:t>
            </a:r>
            <a:r>
              <a:rPr lang="ko-KR" altLang="ko-KR" dirty="0"/>
              <a:t> 점차 증가함에 따라 다양한 연령층에서 안구 건강이 악화되고 있다</a:t>
            </a:r>
            <a:r>
              <a:rPr lang="en-US" altLang="ko-KR" dirty="0"/>
              <a:t>. </a:t>
            </a:r>
            <a:r>
              <a:rPr lang="ko-KR" altLang="ko-KR" dirty="0"/>
              <a:t>이러한 문제점을 해결하기 위해 텍스트</a:t>
            </a:r>
            <a:r>
              <a:rPr lang="en-US" altLang="ko-KR" dirty="0"/>
              <a:t>, </a:t>
            </a:r>
            <a:r>
              <a:rPr lang="ko-KR" altLang="ko-KR" dirty="0"/>
              <a:t>이미지 등의 크기를 조절하여 안구 건조증을 예방하기 위한 시스템들이 연구되어 왔다</a:t>
            </a:r>
            <a:r>
              <a:rPr lang="en-US" altLang="ko-KR" dirty="0"/>
              <a:t>. </a:t>
            </a:r>
            <a:r>
              <a:rPr lang="ko-KR" altLang="ko-KR" dirty="0"/>
              <a:t>하지만</a:t>
            </a:r>
            <a:r>
              <a:rPr lang="en-US" altLang="ko-KR" dirty="0"/>
              <a:t>, </a:t>
            </a:r>
            <a:r>
              <a:rPr lang="ko-KR" altLang="ko-KR" dirty="0"/>
              <a:t>안구에 직접적으로 영향을 주는 것은 빛의 세기이므로</a:t>
            </a:r>
            <a:r>
              <a:rPr lang="en-US" altLang="ko-KR" dirty="0"/>
              <a:t>, </a:t>
            </a:r>
            <a:r>
              <a:rPr lang="ko-KR" altLang="ko-KR" dirty="0"/>
              <a:t>본 논문에서는 모바일 디바이스와 안구 사이의 거리를 측정하여</a:t>
            </a:r>
            <a:r>
              <a:rPr lang="en-US" altLang="ko-KR" dirty="0"/>
              <a:t>, </a:t>
            </a:r>
            <a:r>
              <a:rPr lang="ko-KR" altLang="ko-KR" dirty="0"/>
              <a:t>거리에 따라 밝기 단계를 자동으로 조절함으로써 사용자의 안구의 건강 악화를 예방하는 방법을 제안한다</a:t>
            </a:r>
            <a:r>
              <a:rPr lang="en-US" altLang="ko-KR" dirty="0"/>
              <a:t>. </a:t>
            </a:r>
            <a:r>
              <a:rPr lang="ko-KR" altLang="ko-KR" dirty="0"/>
              <a:t>또한</a:t>
            </a:r>
            <a:r>
              <a:rPr lang="en-US" altLang="ko-KR" dirty="0"/>
              <a:t>, </a:t>
            </a:r>
            <a:r>
              <a:rPr lang="ko-KR" altLang="ko-KR" dirty="0"/>
              <a:t>사용자마다 모바일 디바이스 이용시의 주변 밝기가 다르기 때문에</a:t>
            </a:r>
            <a:r>
              <a:rPr lang="en-US" altLang="ko-KR" dirty="0"/>
              <a:t>, </a:t>
            </a:r>
            <a:r>
              <a:rPr lang="ko-KR" altLang="ko-KR" dirty="0"/>
              <a:t>주변 환경도 함께 고려한 밝기 조절 시스템을 제안한다</a:t>
            </a:r>
            <a:r>
              <a:rPr lang="en-US" altLang="ko-KR" dirty="0"/>
              <a:t>.</a:t>
            </a:r>
            <a:endParaRPr lang="ko-KR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41744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89" y="2211103"/>
            <a:ext cx="6053494" cy="25617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9537" y="4772825"/>
            <a:ext cx="4067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게임을 통한 안구 운동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46835" y="2967335"/>
            <a:ext cx="3623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History </a:t>
            </a:r>
            <a:r>
              <a:rPr lang="ko-KR" altLang="en-US" dirty="0" smtClean="0"/>
              <a:t>목록에서 일주일간 이용한 거리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눈 피로도 변화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게임 이용 기록 등을 시각화하여 제공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70323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95006" y="6355361"/>
            <a:ext cx="91309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kern="100" dirty="0">
                <a:ea typeface="굴림" panose="020B0600000101010101" pitchFamily="50" charset="-127"/>
                <a:cs typeface="Times New Roman" panose="02020603050405020304" pitchFamily="18" charset="0"/>
              </a:rPr>
              <a:t>한국산업안전보건공단</a:t>
            </a:r>
            <a:r>
              <a:rPr lang="en-US" altLang="ko-KR" kern="100" dirty="0">
                <a:ea typeface="굴림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kern="100" dirty="0">
                <a:ea typeface="굴림" panose="020B0600000101010101" pitchFamily="50" charset="-127"/>
                <a:cs typeface="Times New Roman" panose="02020603050405020304" pitchFamily="18" charset="0"/>
              </a:rPr>
              <a:t>사업장의 조명에 관한 </a:t>
            </a:r>
            <a:r>
              <a:rPr lang="ko-KR" altLang="ko-KR" kern="100" dirty="0" err="1">
                <a:ea typeface="굴림" panose="020B0600000101010101" pitchFamily="50" charset="-127"/>
                <a:cs typeface="Times New Roman" panose="02020603050405020304" pitchFamily="18" charset="0"/>
              </a:rPr>
              <a:t>기술지침</a:t>
            </a:r>
            <a:r>
              <a:rPr lang="en-US" altLang="ko-KR" kern="100" dirty="0">
                <a:ea typeface="굴림" panose="020B0600000101010101" pitchFamily="50" charset="-127"/>
                <a:cs typeface="Times New Roman" panose="02020603050405020304" pitchFamily="18" charset="0"/>
              </a:rPr>
              <a:t>, 2011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31" y="1486455"/>
            <a:ext cx="5466358" cy="2171145"/>
          </a:xfrm>
          <a:prstGeom prst="rect">
            <a:avLst/>
          </a:prstGeom>
        </p:spPr>
      </p:pic>
      <p:sp>
        <p:nvSpPr>
          <p:cNvPr id="6" name="액자 5"/>
          <p:cNvSpPr/>
          <p:nvPr/>
        </p:nvSpPr>
        <p:spPr>
          <a:xfrm>
            <a:off x="290131" y="1854680"/>
            <a:ext cx="5420556" cy="741871"/>
          </a:xfrm>
          <a:prstGeom prst="frame">
            <a:avLst>
              <a:gd name="adj1" fmla="val 883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929" y="189781"/>
            <a:ext cx="3359090" cy="5974700"/>
          </a:xfrm>
          <a:prstGeom prst="rect">
            <a:avLst/>
          </a:prstGeom>
        </p:spPr>
      </p:pic>
      <p:sp>
        <p:nvSpPr>
          <p:cNvPr id="8" name="액자 7"/>
          <p:cNvSpPr/>
          <p:nvPr/>
        </p:nvSpPr>
        <p:spPr>
          <a:xfrm>
            <a:off x="7875917" y="1656273"/>
            <a:ext cx="2907102" cy="629727"/>
          </a:xfrm>
          <a:prstGeom prst="frame">
            <a:avLst>
              <a:gd name="adj1" fmla="val 883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5115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Ⅱ</a:t>
            </a:r>
            <a:r>
              <a:rPr lang="ko-KR" altLang="en-US" dirty="0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7356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9074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 new context : Screen to face distance – Immanuel </a:t>
            </a:r>
            <a:r>
              <a:rPr lang="en-US" altLang="ko-KR" dirty="0" err="1" smtClean="0"/>
              <a:t>Konig</a:t>
            </a:r>
            <a:r>
              <a:rPr lang="en-US" altLang="ko-KR" dirty="0" smtClean="0"/>
              <a:t>, Philipp Beau, Klaus David 2014-04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639" y="1942794"/>
            <a:ext cx="3211474" cy="21283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617769" y="4685497"/>
                <a:ext cx="3987846" cy="8373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𝑠𝑓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𝑟𝑒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𝑠𝑓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𝑟𝑒𝑓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altLang="ko-KR" b="0" i="1" dirty="0" smtClean="0">
                  <a:latin typeface="Cambria Math" panose="02040503050406030204" pitchFamily="18" charset="0"/>
                </a:endParaRPr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769" y="4685497"/>
                <a:ext cx="3987846" cy="8373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직사각형 8"/>
              <p:cNvSpPr/>
              <p:nvPr/>
            </p:nvSpPr>
            <p:spPr>
              <a:xfrm>
                <a:off x="5481679" y="1942794"/>
                <a:ext cx="3708900" cy="3915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𝑠𝑓</m:t>
                        </m:r>
                      </m:sub>
                    </m:sSub>
                  </m:oMath>
                </a14:m>
                <a:r>
                  <a:rPr lang="en-US" altLang="ko-KR" dirty="0" smtClean="0"/>
                  <a:t>[cm]</a:t>
                </a:r>
                <a:r>
                  <a:rPr lang="ko-KR" altLang="en-US" dirty="0" smtClean="0"/>
                  <a:t> </a:t>
                </a:r>
                <a:r>
                  <a:rPr lang="en-US" altLang="ko-KR" dirty="0" smtClean="0"/>
                  <a:t>= screen to face distance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9" name="직사각형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1679" y="1942794"/>
                <a:ext cx="3708900" cy="391582"/>
              </a:xfrm>
              <a:prstGeom prst="rect">
                <a:avLst/>
              </a:prstGeom>
              <a:blipFill>
                <a:blip r:embed="rId4"/>
                <a:stretch>
                  <a:fillRect t="-10938" r="-657" b="-1718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직사각형 9"/>
              <p:cNvSpPr/>
              <p:nvPr/>
            </p:nvSpPr>
            <p:spPr>
              <a:xfrm>
                <a:off x="5481679" y="2479654"/>
                <a:ext cx="4764728" cy="3915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𝑠𝑓</m:t>
                        </m:r>
                      </m:sub>
                    </m:sSub>
                  </m:oMath>
                </a14:m>
                <a:r>
                  <a:rPr lang="en-US" altLang="ko-KR" dirty="0" smtClean="0"/>
                  <a:t>[</a:t>
                </a:r>
                <a:r>
                  <a:rPr lang="en-US" altLang="ko-KR" dirty="0" err="1" smtClean="0"/>
                  <a:t>px</a:t>
                </a:r>
                <a:r>
                  <a:rPr lang="en-US" altLang="ko-KR" dirty="0" smtClean="0"/>
                  <a:t>]</a:t>
                </a:r>
                <a:r>
                  <a:rPr lang="ko-KR" altLang="en-US" dirty="0" smtClean="0"/>
                  <a:t> </a:t>
                </a:r>
                <a:r>
                  <a:rPr lang="en-US" altLang="ko-KR" dirty="0" smtClean="0"/>
                  <a:t>= eye to eye distance actual image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10" name="직사각형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1679" y="2479654"/>
                <a:ext cx="4764728" cy="391582"/>
              </a:xfrm>
              <a:prstGeom prst="rect">
                <a:avLst/>
              </a:prstGeom>
              <a:blipFill>
                <a:blip r:embed="rId5"/>
                <a:stretch>
                  <a:fillRect t="-10938" b="-1718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직사각형 10"/>
              <p:cNvSpPr/>
              <p:nvPr/>
            </p:nvSpPr>
            <p:spPr>
              <a:xfrm>
                <a:off x="5481679" y="3016514"/>
                <a:ext cx="6634509" cy="3915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</m:oMath>
                </a14:m>
                <a:r>
                  <a:rPr lang="en-US" altLang="ko-KR" dirty="0" smtClean="0"/>
                  <a:t>[cm]</a:t>
                </a:r>
                <a:r>
                  <a:rPr lang="ko-KR" altLang="en-US" dirty="0" smtClean="0"/>
                  <a:t> </a:t>
                </a:r>
                <a:r>
                  <a:rPr lang="en-US" altLang="ko-KR" dirty="0" smtClean="0"/>
                  <a:t>= in screen to face distance of the reference picture</a:t>
                </a:r>
              </a:p>
            </p:txBody>
          </p:sp>
        </mc:Choice>
        <mc:Fallback xmlns="">
          <p:sp>
            <p:nvSpPr>
              <p:cNvPr id="11" name="직사각형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1679" y="3016514"/>
                <a:ext cx="6634509" cy="391582"/>
              </a:xfrm>
              <a:prstGeom prst="rect">
                <a:avLst/>
              </a:prstGeom>
              <a:blipFill>
                <a:blip r:embed="rId6"/>
                <a:stretch>
                  <a:fillRect t="-10938" b="-1718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직사각형 11"/>
              <p:cNvSpPr/>
              <p:nvPr/>
            </p:nvSpPr>
            <p:spPr>
              <a:xfrm>
                <a:off x="5481679" y="3445480"/>
                <a:ext cx="5970673" cy="3915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</m:oMath>
                </a14:m>
                <a:r>
                  <a:rPr lang="en-US" altLang="ko-KR" dirty="0" smtClean="0"/>
                  <a:t>[</a:t>
                </a:r>
                <a:r>
                  <a:rPr lang="en-US" altLang="ko-KR" dirty="0" err="1" smtClean="0"/>
                  <a:t>px</a:t>
                </a:r>
                <a:r>
                  <a:rPr lang="en-US" altLang="ko-KR" dirty="0" smtClean="0"/>
                  <a:t>] = eye to eye distance on the reference picture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12" name="직사각형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1679" y="3445480"/>
                <a:ext cx="5970673" cy="391582"/>
              </a:xfrm>
              <a:prstGeom prst="rect">
                <a:avLst/>
              </a:prstGeom>
              <a:blipFill>
                <a:blip r:embed="rId7"/>
                <a:stretch>
                  <a:fillRect t="-9375" b="-1718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2548815" y="549386"/>
            <a:ext cx="6714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Find to distance between face and camera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-76752" y="-55126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Ⅱ</a:t>
            </a:r>
            <a:r>
              <a:rPr lang="ko-KR" altLang="en-US" dirty="0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54946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590136" y="6150482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kern="100" dirty="0" err="1">
                <a:latin typeface="굴림" panose="020B0600000101010101" pitchFamily="50" charset="-127"/>
                <a:cs typeface="Times New Roman" panose="02020603050405020304" pitchFamily="18" charset="0"/>
              </a:rPr>
              <a:t>Tereza</a:t>
            </a:r>
            <a:r>
              <a:rPr lang="en-US" altLang="ko-KR" kern="100" dirty="0">
                <a:latin typeface="굴림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 err="1">
                <a:latin typeface="굴림" panose="020B0600000101010101" pitchFamily="50" charset="-127"/>
                <a:cs typeface="Times New Roman" panose="02020603050405020304" pitchFamily="18" charset="0"/>
              </a:rPr>
              <a:t>Soukupova</a:t>
            </a:r>
            <a:r>
              <a:rPr lang="en-US" altLang="ko-KR" kern="100" dirty="0">
                <a:latin typeface="굴림" panose="020B0600000101010101" pitchFamily="50" charset="-127"/>
                <a:cs typeface="Times New Roman" panose="02020603050405020304" pitchFamily="18" charset="0"/>
              </a:rPr>
              <a:t> and Jan ´ </a:t>
            </a:r>
            <a:r>
              <a:rPr lang="en-US" altLang="ko-KR" kern="100" dirty="0" err="1">
                <a:latin typeface="굴림" panose="020B0600000101010101" pitchFamily="50" charset="-127"/>
                <a:cs typeface="Times New Roman" panose="02020603050405020304" pitchFamily="18" charset="0"/>
              </a:rPr>
              <a:t>Cech</a:t>
            </a:r>
            <a:r>
              <a:rPr lang="en-US" altLang="ko-KR" kern="100" dirty="0">
                <a:latin typeface="굴림" panose="020B0600000101010101" pitchFamily="50" charset="-127"/>
                <a:cs typeface="Times New Roman" panose="02020603050405020304" pitchFamily="18" charset="0"/>
              </a:rPr>
              <a:t>, "Real-Time Eye Blink Detection using Facial Landmarks", 21st Computer Vision Winter Workshop, pp.3-5, 2016.02.</a:t>
            </a:r>
            <a:endParaRPr lang="ko-KR" altLang="en-US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4601" y="367026"/>
            <a:ext cx="5622199" cy="4405593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-2306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Ⅱ</a:t>
            </a:r>
            <a:r>
              <a:rPr lang="ko-KR" altLang="en-US" dirty="0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3667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247577" y="2045262"/>
            <a:ext cx="36968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kern="100" dirty="0">
                <a:latin typeface="바탕" panose="02030600000101010101" pitchFamily="18" charset="-127"/>
                <a:cs typeface="바탕" panose="02030600000101010101" pitchFamily="18" charset="-127"/>
              </a:rPr>
              <a:t>https://tv.zum.com/play/621359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194649" y="330424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latinLnBrk="0">
              <a:spcAft>
                <a:spcPts val="0"/>
              </a:spcAft>
            </a:pPr>
            <a:r>
              <a:rPr lang="en-US" altLang="ko-KR" kern="100" dirty="0">
                <a:latin typeface="굴림" panose="020B0600000101010101" pitchFamily="50" charset="-127"/>
                <a:ea typeface="바탕" panose="02030600000101010101" pitchFamily="18" charset="-127"/>
                <a:cs typeface="Times New Roman" panose="02020603050405020304" pitchFamily="18" charset="0"/>
              </a:rPr>
              <a:t>h</a:t>
            </a:r>
            <a:r>
              <a:rPr lang="en-US" altLang="ko-KR" kern="100" dirty="0">
                <a:latin typeface="굴림" panose="020B0600000101010101" pitchFamily="50" charset="-127"/>
                <a:ea typeface="바탕" panose="02030600000101010101" pitchFamily="18" charset="-127"/>
                <a:cs typeface="바탕" panose="02030600000101010101" pitchFamily="18" charset="-127"/>
              </a:rPr>
              <a:t>ttp://m.kumc.or.kr/introduction/healthtvVodView.do?BNO=10&amp;cPage=3&amp;BOARD_ID=B040&amp;TYPE=IMAGE</a:t>
            </a:r>
            <a:endParaRPr lang="ko-KR" altLang="ko-KR" sz="2000" kern="100" dirty="0">
              <a:effectLst/>
              <a:latin typeface="바탕" panose="02030600000101010101" pitchFamily="18" charset="-127"/>
              <a:ea typeface="바탕" panose="02030600000101010101" pitchFamily="18" charset="-127"/>
              <a:cs typeface="바탕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66867" y="474453"/>
            <a:ext cx="4658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안구 건조증 테스트를 하기 위해 얻은 정보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Ⅱ</a:t>
            </a:r>
            <a:r>
              <a:rPr lang="ko-KR" altLang="en-US" dirty="0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1665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FB7A15-924E-4D57-97A4-6AAB98289397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Ⅲ</a:t>
            </a:r>
            <a:r>
              <a:rPr lang="ko-KR" altLang="en-US"/>
              <a:t> 문제 정의</a:t>
            </a:r>
            <a:endParaRPr lang="en-US" altLang="ko-K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A5C2A9-F0F4-4A2D-A8F3-045D7A59179C}"/>
              </a:ext>
            </a:extLst>
          </p:cNvPr>
          <p:cNvSpPr txBox="1"/>
          <p:nvPr/>
        </p:nvSpPr>
        <p:spPr>
          <a:xfrm>
            <a:off x="1171500" y="2353430"/>
            <a:ext cx="9848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smtClean="0"/>
              <a:t>모바일 디바이스로 </a:t>
            </a:r>
            <a:r>
              <a:rPr lang="ko-KR" altLang="en-US" sz="3600" b="1" dirty="0"/>
              <a:t>인해 </a:t>
            </a:r>
            <a:r>
              <a:rPr lang="ko-KR" altLang="en-US" sz="3600" b="1" dirty="0" smtClean="0"/>
              <a:t>안구의 건강이 나빠지는 와중에 예방하는 시스템이 존재하나 텍스트와 이미지 크기를 조절할 뿐 가장 영향력이 큰 빛의 세기를 조절하지 않는다</a:t>
            </a:r>
            <a:r>
              <a:rPr lang="en-US" altLang="ko-KR" sz="3600" b="1" dirty="0" smtClean="0"/>
              <a:t>.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93579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E8115F-8115-4D22-8867-860ED168365F}"/>
              </a:ext>
            </a:extLst>
          </p:cNvPr>
          <p:cNvGrpSpPr/>
          <p:nvPr/>
        </p:nvGrpSpPr>
        <p:grpSpPr>
          <a:xfrm>
            <a:off x="2002699" y="2251140"/>
            <a:ext cx="6837943" cy="3486550"/>
            <a:chOff x="3996423" y="2228842"/>
            <a:chExt cx="4911997" cy="246862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5CE2C64-6A7B-4243-B84A-783836B823D9}"/>
                </a:ext>
              </a:extLst>
            </p:cNvPr>
            <p:cNvGrpSpPr/>
            <p:nvPr/>
          </p:nvGrpSpPr>
          <p:grpSpPr>
            <a:xfrm>
              <a:off x="3996423" y="2228842"/>
              <a:ext cx="4911997" cy="2468626"/>
              <a:chOff x="6094511" y="2781414"/>
              <a:chExt cx="4911997" cy="2468626"/>
            </a:xfrm>
          </p:grpSpPr>
          <p:cxnSp>
            <p:nvCxnSpPr>
              <p:cNvPr id="5" name="직선 화살표 연결선 4">
                <a:extLst>
                  <a:ext uri="{FF2B5EF4-FFF2-40B4-BE49-F238E27FC236}">
                    <a16:creationId xmlns:a16="http://schemas.microsoft.com/office/drawing/2014/main" id="{64571673-39C5-4373-B0B8-A14431C6EBE0}"/>
                  </a:ext>
                </a:extLst>
              </p:cNvPr>
              <p:cNvCxnSpPr/>
              <p:nvPr/>
            </p:nvCxnSpPr>
            <p:spPr>
              <a:xfrm flipV="1">
                <a:off x="8160064" y="2781414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직선 화살표 연결선 5">
                <a:extLst>
                  <a:ext uri="{FF2B5EF4-FFF2-40B4-BE49-F238E27FC236}">
                    <a16:creationId xmlns:a16="http://schemas.microsoft.com/office/drawing/2014/main" id="{ED603ADD-ADED-442C-9E63-790C6D14F97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9164725" y="3786075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4E6FD83-D2AE-4C97-9229-AB0E958B5028}"/>
                  </a:ext>
                </a:extLst>
              </p:cNvPr>
              <p:cNvSpPr txBox="1"/>
              <p:nvPr/>
            </p:nvSpPr>
            <p:spPr>
              <a:xfrm>
                <a:off x="6094511" y="2781414"/>
                <a:ext cx="18131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dirty="0"/>
                  <a:t>Lights</a:t>
                </a:r>
                <a:endParaRPr lang="ko-KR" altLang="en-US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8730F7-5627-4329-A4EB-D18F0FFF2BB0}"/>
                  </a:ext>
                </a:extLst>
              </p:cNvPr>
              <p:cNvSpPr txBox="1"/>
              <p:nvPr/>
            </p:nvSpPr>
            <p:spPr>
              <a:xfrm>
                <a:off x="9900060" y="4988537"/>
                <a:ext cx="1106448" cy="261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Distance(cm)</a:t>
                </a:r>
                <a:endParaRPr lang="ko-KR" altLang="en-US" dirty="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A1A062A4-F70D-4AC0-8103-D1A07C0FD5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57109" y="3767266"/>
                <a:ext cx="2015232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99BD68F5-0746-4F2C-B272-62001956D2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6637" y="2314221"/>
              <a:ext cx="9693" cy="1921357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5B9FDCE-C441-4ACC-A174-506A8B56A063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Ⅲ</a:t>
            </a:r>
            <a:r>
              <a:rPr lang="ko-KR" altLang="en-US"/>
              <a:t> 문제 정의</a:t>
            </a:r>
            <a:endParaRPr lang="en-US" altLang="ko-KR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34E7E02-5B46-4E08-9B5C-C2EA6F4FA5C9}"/>
              </a:ext>
            </a:extLst>
          </p:cNvPr>
          <p:cNvSpPr/>
          <p:nvPr/>
        </p:nvSpPr>
        <p:spPr>
          <a:xfrm>
            <a:off x="4874022" y="2371725"/>
            <a:ext cx="1416187" cy="1263951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0CB7EA0-3B97-4870-994E-C6B8EE7257FE}"/>
              </a:ext>
            </a:extLst>
          </p:cNvPr>
          <p:cNvCxnSpPr>
            <a:cxnSpLocks/>
          </p:cNvCxnSpPr>
          <p:nvPr/>
        </p:nvCxnSpPr>
        <p:spPr>
          <a:xfrm rot="10800000" flipV="1">
            <a:off x="6107492" y="1680480"/>
            <a:ext cx="1552109" cy="723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6DF7634-158D-4AB4-97A5-91EF01165103}"/>
              </a:ext>
            </a:extLst>
          </p:cNvPr>
          <p:cNvSpPr txBox="1"/>
          <p:nvPr/>
        </p:nvSpPr>
        <p:spPr>
          <a:xfrm>
            <a:off x="7460692" y="1412326"/>
            <a:ext cx="1540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문제 구간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5AC8E7-6E4B-4456-B85F-6A1399ECD92D}"/>
              </a:ext>
            </a:extLst>
          </p:cNvPr>
          <p:cNvSpPr txBox="1"/>
          <p:nvPr/>
        </p:nvSpPr>
        <p:spPr>
          <a:xfrm>
            <a:off x="7300367" y="5075852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6F0E62-BE54-4688-A3A4-331A6EB56FE2}"/>
              </a:ext>
            </a:extLst>
          </p:cNvPr>
          <p:cNvSpPr txBox="1"/>
          <p:nvPr/>
        </p:nvSpPr>
        <p:spPr>
          <a:xfrm>
            <a:off x="5967456" y="5091810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E18446-2ED5-4E32-9D11-59F64270AB2C}"/>
              </a:ext>
            </a:extLst>
          </p:cNvPr>
          <p:cNvSpPr txBox="1"/>
          <p:nvPr/>
        </p:nvSpPr>
        <p:spPr>
          <a:xfrm>
            <a:off x="4428842" y="2204515"/>
            <a:ext cx="6185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</a:p>
          <a:p>
            <a:r>
              <a:rPr lang="en-US" altLang="ko-KR" dirty="0"/>
              <a:t>9</a:t>
            </a:r>
          </a:p>
          <a:p>
            <a:r>
              <a:rPr lang="en-US" altLang="ko-KR" dirty="0"/>
              <a:t>8</a:t>
            </a:r>
          </a:p>
          <a:p>
            <a:r>
              <a:rPr lang="en-US" altLang="ko-KR" dirty="0"/>
              <a:t>7</a:t>
            </a:r>
          </a:p>
          <a:p>
            <a:r>
              <a:rPr lang="en-US" altLang="ko-KR" dirty="0"/>
              <a:t>6</a:t>
            </a:r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4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2</a:t>
            </a:r>
          </a:p>
          <a:p>
            <a:r>
              <a:rPr lang="en-US" altLang="ko-KR" dirty="0"/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E1FBB7-ACC6-43D1-9115-185959E79840}"/>
              </a:ext>
            </a:extLst>
          </p:cNvPr>
          <p:cNvSpPr txBox="1"/>
          <p:nvPr/>
        </p:nvSpPr>
        <p:spPr>
          <a:xfrm>
            <a:off x="3268673" y="552730"/>
            <a:ext cx="5654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사람들의 스마트폰 이용 거리와 밝기의 좌표평면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383AACA-2090-4F00-96B2-6E9FFC9C7A21}"/>
              </a:ext>
            </a:extLst>
          </p:cNvPr>
          <p:cNvSpPr/>
          <p:nvPr/>
        </p:nvSpPr>
        <p:spPr>
          <a:xfrm>
            <a:off x="4873564" y="3647953"/>
            <a:ext cx="461912" cy="359076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DE988FE-B3F0-43D7-A41B-4D7BDA7C66FF}"/>
              </a:ext>
            </a:extLst>
          </p:cNvPr>
          <p:cNvSpPr/>
          <p:nvPr/>
        </p:nvSpPr>
        <p:spPr>
          <a:xfrm>
            <a:off x="5337207" y="3657869"/>
            <a:ext cx="461912" cy="141330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5300280" y="3698656"/>
            <a:ext cx="156347" cy="5760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4911734" y="3583781"/>
            <a:ext cx="848509" cy="1248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34E7E02-5B46-4E08-9B5C-C2EA6F4FA5C9}"/>
              </a:ext>
            </a:extLst>
          </p:cNvPr>
          <p:cNvSpPr/>
          <p:nvPr/>
        </p:nvSpPr>
        <p:spPr>
          <a:xfrm>
            <a:off x="6276713" y="2370368"/>
            <a:ext cx="1416187" cy="1263951"/>
          </a:xfrm>
          <a:prstGeom prst="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 rot="5400000">
            <a:off x="5688541" y="2937953"/>
            <a:ext cx="1176341" cy="1248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44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AD9631-7197-41D5-88F9-77AD379171F9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Ⅳ </a:t>
            </a:r>
            <a:r>
              <a:rPr lang="ko-KR" altLang="en-US"/>
              <a:t>목표 설정</a:t>
            </a:r>
            <a:endParaRPr lang="en-US" altLang="ko-KR" dirty="0"/>
          </a:p>
        </p:txBody>
      </p:sp>
      <p:sp>
        <p:nvSpPr>
          <p:cNvPr id="6" name="TextBox 5"/>
          <p:cNvSpPr txBox="1"/>
          <p:nvPr/>
        </p:nvSpPr>
        <p:spPr>
          <a:xfrm>
            <a:off x="2811565" y="2141448"/>
            <a:ext cx="15040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주 목표</a:t>
            </a:r>
            <a:r>
              <a:rPr lang="en-US" altLang="ko-KR" sz="2800" b="1" dirty="0" smtClean="0"/>
              <a:t>:</a:t>
            </a:r>
          </a:p>
          <a:p>
            <a:endParaRPr lang="en-US" altLang="ko-KR" sz="2800" b="1" dirty="0"/>
          </a:p>
          <a:p>
            <a:endParaRPr lang="en-US" altLang="ko-KR" sz="2800" b="1" dirty="0" smtClean="0"/>
          </a:p>
          <a:p>
            <a:endParaRPr lang="en-US" altLang="ko-KR" sz="2800" b="1" dirty="0"/>
          </a:p>
          <a:p>
            <a:endParaRPr lang="en-US" altLang="ko-KR" sz="2800" b="1" dirty="0" smtClean="0"/>
          </a:p>
          <a:p>
            <a:r>
              <a:rPr lang="ko-KR" altLang="en-US" sz="2800" b="1" dirty="0" smtClean="0"/>
              <a:t>부 목표</a:t>
            </a:r>
            <a:r>
              <a:rPr lang="en-US" altLang="ko-KR" sz="2800" b="1" dirty="0" smtClean="0"/>
              <a:t>:</a:t>
            </a:r>
            <a:endParaRPr lang="ko-KR" altLang="en-US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426720" y="2141448"/>
            <a:ext cx="4879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문제 구간 이동 및 알림</a:t>
            </a:r>
            <a:r>
              <a:rPr lang="en-US" altLang="ko-KR" sz="2800" b="1" dirty="0" smtClean="0"/>
              <a:t>.</a:t>
            </a:r>
            <a:endParaRPr lang="ko-KR" alt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426721" y="4099331"/>
            <a:ext cx="57684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간단한 설문과 검사를 통해 진단</a:t>
            </a:r>
            <a:r>
              <a:rPr lang="en-US" altLang="ko-KR" sz="2800" b="1" dirty="0" smtClean="0"/>
              <a:t>.</a:t>
            </a:r>
          </a:p>
          <a:p>
            <a:r>
              <a:rPr lang="ko-KR" altLang="en-US" sz="2800" b="1" dirty="0" smtClean="0"/>
              <a:t>사용한 거리를 기록하여 가시화</a:t>
            </a:r>
            <a:r>
              <a:rPr lang="en-US" altLang="ko-KR" sz="2800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1002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E8115F-8115-4D22-8867-860ED168365F}"/>
              </a:ext>
            </a:extLst>
          </p:cNvPr>
          <p:cNvGrpSpPr/>
          <p:nvPr/>
        </p:nvGrpSpPr>
        <p:grpSpPr>
          <a:xfrm>
            <a:off x="2002699" y="2251140"/>
            <a:ext cx="6837943" cy="3763549"/>
            <a:chOff x="3996423" y="2228842"/>
            <a:chExt cx="4911997" cy="2664753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5CE2C64-6A7B-4243-B84A-783836B823D9}"/>
                </a:ext>
              </a:extLst>
            </p:cNvPr>
            <p:cNvGrpSpPr/>
            <p:nvPr/>
          </p:nvGrpSpPr>
          <p:grpSpPr>
            <a:xfrm>
              <a:off x="3996423" y="2228842"/>
              <a:ext cx="4911997" cy="2664753"/>
              <a:chOff x="6094511" y="2781414"/>
              <a:chExt cx="4911997" cy="2664753"/>
            </a:xfrm>
          </p:grpSpPr>
          <p:cxnSp>
            <p:nvCxnSpPr>
              <p:cNvPr id="5" name="직선 화살표 연결선 4">
                <a:extLst>
                  <a:ext uri="{FF2B5EF4-FFF2-40B4-BE49-F238E27FC236}">
                    <a16:creationId xmlns:a16="http://schemas.microsoft.com/office/drawing/2014/main" id="{64571673-39C5-4373-B0B8-A14431C6EBE0}"/>
                  </a:ext>
                </a:extLst>
              </p:cNvPr>
              <p:cNvCxnSpPr/>
              <p:nvPr/>
            </p:nvCxnSpPr>
            <p:spPr>
              <a:xfrm flipV="1">
                <a:off x="8160064" y="2781414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직선 화살표 연결선 5">
                <a:extLst>
                  <a:ext uri="{FF2B5EF4-FFF2-40B4-BE49-F238E27FC236}">
                    <a16:creationId xmlns:a16="http://schemas.microsoft.com/office/drawing/2014/main" id="{ED603ADD-ADED-442C-9E63-790C6D14F97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9164725" y="3786075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4E6FD83-D2AE-4C97-9229-AB0E958B5028}"/>
                  </a:ext>
                </a:extLst>
              </p:cNvPr>
              <p:cNvSpPr txBox="1"/>
              <p:nvPr/>
            </p:nvSpPr>
            <p:spPr>
              <a:xfrm>
                <a:off x="6094511" y="2781414"/>
                <a:ext cx="18131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dirty="0"/>
                  <a:t>Lights</a:t>
                </a:r>
                <a:endParaRPr lang="ko-KR" altLang="en-US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8730F7-5627-4329-A4EB-D18F0FFF2BB0}"/>
                  </a:ext>
                </a:extLst>
              </p:cNvPr>
              <p:cNvSpPr txBox="1"/>
              <p:nvPr/>
            </p:nvSpPr>
            <p:spPr>
              <a:xfrm>
                <a:off x="9900060" y="4988537"/>
                <a:ext cx="1106448" cy="4576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Distance(cm)</a:t>
                </a:r>
                <a:endParaRPr lang="ko-KR" altLang="en-US" dirty="0"/>
              </a:p>
              <a:p>
                <a:endParaRPr lang="ko-KR" altLang="en-US" dirty="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A1A062A4-F70D-4AC0-8103-D1A07C0FD5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57109" y="3767266"/>
                <a:ext cx="2015232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99BD68F5-0746-4F2C-B272-62001956D2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6637" y="2314221"/>
              <a:ext cx="9693" cy="1921357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8D5AC8E7-6E4B-4456-B85F-6A1399ECD92D}"/>
              </a:ext>
            </a:extLst>
          </p:cNvPr>
          <p:cNvSpPr txBox="1"/>
          <p:nvPr/>
        </p:nvSpPr>
        <p:spPr>
          <a:xfrm>
            <a:off x="7300367" y="5075852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6F0E62-BE54-4688-A3A4-331A6EB56FE2}"/>
              </a:ext>
            </a:extLst>
          </p:cNvPr>
          <p:cNvSpPr txBox="1"/>
          <p:nvPr/>
        </p:nvSpPr>
        <p:spPr>
          <a:xfrm>
            <a:off x="5967456" y="5091810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E18446-2ED5-4E32-9D11-59F64270AB2C}"/>
              </a:ext>
            </a:extLst>
          </p:cNvPr>
          <p:cNvSpPr txBox="1"/>
          <p:nvPr/>
        </p:nvSpPr>
        <p:spPr>
          <a:xfrm>
            <a:off x="4428842" y="2204515"/>
            <a:ext cx="6185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</a:p>
          <a:p>
            <a:r>
              <a:rPr lang="en-US" altLang="ko-KR" dirty="0"/>
              <a:t>9</a:t>
            </a:r>
          </a:p>
          <a:p>
            <a:r>
              <a:rPr lang="en-US" altLang="ko-KR" dirty="0"/>
              <a:t>8</a:t>
            </a:r>
          </a:p>
          <a:p>
            <a:r>
              <a:rPr lang="en-US" altLang="ko-KR" dirty="0"/>
              <a:t>7</a:t>
            </a:r>
          </a:p>
          <a:p>
            <a:r>
              <a:rPr lang="en-US" altLang="ko-KR" dirty="0"/>
              <a:t>6</a:t>
            </a:r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4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2</a:t>
            </a:r>
          </a:p>
          <a:p>
            <a:r>
              <a:rPr lang="en-US" altLang="ko-KR" dirty="0"/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E1FBB7-ACC6-43D1-9115-185959E79840}"/>
              </a:ext>
            </a:extLst>
          </p:cNvPr>
          <p:cNvSpPr txBox="1"/>
          <p:nvPr/>
        </p:nvSpPr>
        <p:spPr>
          <a:xfrm>
            <a:off x="3268673" y="552730"/>
            <a:ext cx="5654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사람들의 스마트폰 이용 거리와 밝기의 좌표평면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4B309E6-0F8D-49A0-94D8-3E5D5B05C5DF}"/>
              </a:ext>
            </a:extLst>
          </p:cNvPr>
          <p:cNvSpPr/>
          <p:nvPr/>
        </p:nvSpPr>
        <p:spPr>
          <a:xfrm>
            <a:off x="4882249" y="4264351"/>
            <a:ext cx="2797157" cy="819631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11BBED8-F33C-41A8-B254-9CC23078362D}"/>
              </a:ext>
            </a:extLst>
          </p:cNvPr>
          <p:cNvCxnSpPr/>
          <p:nvPr/>
        </p:nvCxnSpPr>
        <p:spPr>
          <a:xfrm flipH="1">
            <a:off x="6787283" y="2358967"/>
            <a:ext cx="1267625" cy="1298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62D72B5-24A0-47F2-933F-F36F67B07E19}"/>
              </a:ext>
            </a:extLst>
          </p:cNvPr>
          <p:cNvSpPr txBox="1"/>
          <p:nvPr/>
        </p:nvSpPr>
        <p:spPr>
          <a:xfrm>
            <a:off x="8054908" y="1955919"/>
            <a:ext cx="1540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이동</a:t>
            </a:r>
            <a:r>
              <a:rPr lang="en-US" altLang="ko-KR" dirty="0"/>
              <a:t>!</a:t>
            </a:r>
            <a:endParaRPr lang="ko-KR" altLang="en-US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3244EF7F-BA6C-4712-8CC5-1ADF8BCCEC2A}"/>
              </a:ext>
            </a:extLst>
          </p:cNvPr>
          <p:cNvCxnSpPr>
            <a:cxnSpLocks/>
          </p:cNvCxnSpPr>
          <p:nvPr/>
        </p:nvCxnSpPr>
        <p:spPr>
          <a:xfrm>
            <a:off x="6285591" y="3630469"/>
            <a:ext cx="4617" cy="139700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0AD9631-7197-41D5-88F9-77AD379171F9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Ⅳ </a:t>
            </a:r>
            <a:r>
              <a:rPr lang="ko-KR" altLang="en-US"/>
              <a:t>목표 설정</a:t>
            </a:r>
            <a:endParaRPr lang="en-US" altLang="ko-KR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4B309E6-0F8D-49A0-94D8-3E5D5B05C5DF}"/>
              </a:ext>
            </a:extLst>
          </p:cNvPr>
          <p:cNvSpPr/>
          <p:nvPr/>
        </p:nvSpPr>
        <p:spPr>
          <a:xfrm>
            <a:off x="5398769" y="3989162"/>
            <a:ext cx="2280637" cy="1093460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4B309E6-0F8D-49A0-94D8-3E5D5B05C5DF}"/>
              </a:ext>
            </a:extLst>
          </p:cNvPr>
          <p:cNvSpPr/>
          <p:nvPr/>
        </p:nvSpPr>
        <p:spPr>
          <a:xfrm>
            <a:off x="5901789" y="3700907"/>
            <a:ext cx="1777617" cy="1383449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4209" y="4305300"/>
            <a:ext cx="247828" cy="7305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5841423" y="4029075"/>
            <a:ext cx="247828" cy="101268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39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AD9631-7197-41D5-88F9-77AD379171F9}"/>
              </a:ext>
            </a:extLst>
          </p:cNvPr>
          <p:cNvSpPr txBox="1"/>
          <p:nvPr/>
        </p:nvSpPr>
        <p:spPr>
          <a:xfrm>
            <a:off x="0" y="0"/>
            <a:ext cx="149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Ⅳ </a:t>
            </a:r>
            <a:r>
              <a:rPr lang="ko-KR" altLang="en-US"/>
              <a:t>목표 설정</a:t>
            </a:r>
            <a:endParaRPr lang="en-US" altLang="ko-KR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1016001" y="1431176"/>
          <a:ext cx="504391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959">
                  <a:extLst>
                    <a:ext uri="{9D8B030D-6E8A-4147-A177-3AD203B41FA5}">
                      <a16:colId xmlns:a16="http://schemas.microsoft.com/office/drawing/2014/main" val="2570017754"/>
                    </a:ext>
                  </a:extLst>
                </a:gridCol>
                <a:gridCol w="2521959">
                  <a:extLst>
                    <a:ext uri="{9D8B030D-6E8A-4147-A177-3AD203B41FA5}">
                      <a16:colId xmlns:a16="http://schemas.microsoft.com/office/drawing/2014/main" val="3920995471"/>
                    </a:ext>
                  </a:extLst>
                </a:gridCol>
              </a:tblGrid>
              <a:tr h="342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눈 상태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21271"/>
                  </a:ext>
                </a:extLst>
              </a:tr>
              <a:tr h="3424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초 미만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안구건조증 심각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435574"/>
                  </a:ext>
                </a:extLst>
              </a:tr>
              <a:tr h="3424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초</a:t>
                      </a:r>
                      <a:r>
                        <a:rPr lang="en-US" altLang="ko-KR" dirty="0" smtClean="0"/>
                        <a:t>~10</a:t>
                      </a:r>
                      <a:r>
                        <a:rPr lang="ko-KR" altLang="en-US" dirty="0" smtClean="0"/>
                        <a:t>초 이하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안구 건조증 주의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2899429"/>
                  </a:ext>
                </a:extLst>
              </a:tr>
              <a:tr h="3424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r>
                        <a:rPr lang="ko-KR" altLang="en-US" dirty="0" smtClean="0"/>
                        <a:t>초</a:t>
                      </a:r>
                      <a:r>
                        <a:rPr lang="en-US" altLang="ko-KR" dirty="0" smtClean="0"/>
                        <a:t>~15</a:t>
                      </a:r>
                      <a:r>
                        <a:rPr lang="ko-KR" altLang="en-US" dirty="0" smtClean="0"/>
                        <a:t>이하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양호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811808"/>
                  </a:ext>
                </a:extLst>
              </a:tr>
              <a:tr h="3424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15</a:t>
                      </a:r>
                      <a:r>
                        <a:rPr lang="ko-KR" altLang="en-US" dirty="0" smtClean="0"/>
                        <a:t>초 초과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건강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90894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-111094" y="482233"/>
            <a:ext cx="7298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안구건조증 자가진단</a:t>
            </a:r>
            <a:endParaRPr lang="en-US" altLang="ko-KR" dirty="0" smtClean="0"/>
          </a:p>
          <a:p>
            <a:r>
              <a:rPr lang="ko-KR" altLang="en-US" dirty="0" smtClean="0"/>
              <a:t>거울을 보고 눈을 몇 초 동안 깜빡이지 않고 버티는 지 확인하는 진단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91375" y="759232"/>
            <a:ext cx="7323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간단한 설문조사 </a:t>
            </a:r>
            <a:r>
              <a:rPr lang="en-US" altLang="ko-KR" dirty="0" smtClean="0"/>
              <a:t>6 </a:t>
            </a:r>
            <a:r>
              <a:rPr lang="ko-KR" altLang="en-US" dirty="0" smtClean="0"/>
              <a:t>개</a:t>
            </a:r>
            <a:endParaRPr lang="ko-KR" altLang="en-US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7031288" y="1614056"/>
          <a:ext cx="504391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959">
                  <a:extLst>
                    <a:ext uri="{9D8B030D-6E8A-4147-A177-3AD203B41FA5}">
                      <a16:colId xmlns:a16="http://schemas.microsoft.com/office/drawing/2014/main" val="1217006364"/>
                    </a:ext>
                  </a:extLst>
                </a:gridCol>
                <a:gridCol w="2521959">
                  <a:extLst>
                    <a:ext uri="{9D8B030D-6E8A-4147-A177-3AD203B41FA5}">
                      <a16:colId xmlns:a16="http://schemas.microsoft.com/office/drawing/2014/main" val="4078188833"/>
                    </a:ext>
                  </a:extLst>
                </a:gridCol>
              </a:tblGrid>
              <a:tr h="3194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개수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눈 상태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954434"/>
                  </a:ext>
                </a:extLst>
              </a:tr>
              <a:tr h="3194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개 이하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건강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0509204"/>
                  </a:ext>
                </a:extLst>
              </a:tr>
              <a:tr h="3194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안구건조증 의심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428667"/>
                  </a:ext>
                </a:extLst>
              </a:tr>
              <a:tr h="3194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개 이상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병원진료 필요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108967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4068709" y="3560802"/>
            <a:ext cx="4419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사용자 이용 </a:t>
            </a:r>
            <a:r>
              <a:rPr lang="ko-KR" altLang="en-US" smtClean="0"/>
              <a:t>로그 평균 </a:t>
            </a:r>
            <a:r>
              <a:rPr lang="ko-KR" altLang="en-US" dirty="0" err="1" smtClean="0"/>
              <a:t>거리가시화</a:t>
            </a:r>
            <a:endParaRPr lang="ko-KR" altLang="en-US" dirty="0"/>
          </a:p>
        </p:txBody>
      </p:sp>
      <p:pic>
        <p:nvPicPr>
          <p:cNvPr id="2050" name="그림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783" y="3931920"/>
            <a:ext cx="5879678" cy="2429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160589" y="6320980"/>
            <a:ext cx="123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일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978925" y="4261448"/>
            <a:ext cx="461665" cy="1371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mtClean="0"/>
              <a:t>평균 거리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54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54EB8D-05F2-42D3-AB69-A8F0FD0ECEF7}"/>
              </a:ext>
            </a:extLst>
          </p:cNvPr>
          <p:cNvSpPr txBox="1"/>
          <p:nvPr/>
        </p:nvSpPr>
        <p:spPr>
          <a:xfrm>
            <a:off x="2877845" y="506026"/>
            <a:ext cx="6436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목차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601741-D062-4484-9FAE-4F95F801DD05}"/>
              </a:ext>
            </a:extLst>
          </p:cNvPr>
          <p:cNvSpPr txBox="1"/>
          <p:nvPr/>
        </p:nvSpPr>
        <p:spPr>
          <a:xfrm>
            <a:off x="3218895" y="1757779"/>
            <a:ext cx="575420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 smtClean="0"/>
              <a:t>Ⅱ</a:t>
            </a:r>
            <a:r>
              <a:rPr lang="ko-KR" altLang="en-US" dirty="0"/>
              <a:t> </a:t>
            </a:r>
            <a:r>
              <a:rPr lang="ko-KR" altLang="en-US" dirty="0" smtClean="0"/>
              <a:t>선행연구 및 개발 조사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 smtClean="0"/>
              <a:t>Ⅲ</a:t>
            </a:r>
            <a:r>
              <a:rPr lang="ko-KR" altLang="en-US" dirty="0"/>
              <a:t> </a:t>
            </a:r>
            <a:r>
              <a:rPr lang="ko-KR" altLang="en-US" dirty="0" smtClean="0"/>
              <a:t>문제 정의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Ⅳ </a:t>
            </a:r>
            <a:r>
              <a:rPr lang="ko-KR" altLang="en-US" dirty="0" smtClean="0"/>
              <a:t>목표 설정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 smtClean="0"/>
              <a:t>Ⅴ </a:t>
            </a:r>
            <a:r>
              <a:rPr lang="ko-KR" altLang="en-US" dirty="0" smtClean="0"/>
              <a:t>연구 내용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Ⅵ </a:t>
            </a:r>
            <a:r>
              <a:rPr lang="ko-KR" altLang="en-US" dirty="0" smtClean="0"/>
              <a:t>결론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5307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57EE40-D641-419E-A76F-E3BBCAB50635}"/>
              </a:ext>
            </a:extLst>
          </p:cNvPr>
          <p:cNvSpPr txBox="1"/>
          <p:nvPr/>
        </p:nvSpPr>
        <p:spPr>
          <a:xfrm>
            <a:off x="0" y="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Ⅴ </a:t>
            </a:r>
            <a:r>
              <a:rPr lang="ko-KR" altLang="en-US"/>
              <a:t>연구 내용</a:t>
            </a:r>
            <a:endParaRPr lang="en-US" altLang="ko-KR" dirty="0"/>
          </a:p>
        </p:txBody>
      </p:sp>
      <p:pic>
        <p:nvPicPr>
          <p:cNvPr id="10" name="Picture 4" descr="distance icon png에 대한 이미지 검색결과">
            <a:extLst>
              <a:ext uri="{FF2B5EF4-FFF2-40B4-BE49-F238E27FC236}">
                <a16:creationId xmlns:a16="http://schemas.microsoft.com/office/drawing/2014/main" id="{FAF96E83-509D-459F-84AF-6818EB3D7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382" y="262591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question icon에 대한 이미지 검색결과">
            <a:extLst>
              <a:ext uri="{FF2B5EF4-FFF2-40B4-BE49-F238E27FC236}">
                <a16:creationId xmlns:a16="http://schemas.microsoft.com/office/drawing/2014/main" id="{AC2A1816-16F2-4571-AB43-C339E9BA9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161" y="1738835"/>
            <a:ext cx="1035498" cy="103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95C28C7-8C83-4F97-BE83-E39BA8AC0B78}"/>
              </a:ext>
            </a:extLst>
          </p:cNvPr>
          <p:cNvSpPr txBox="1"/>
          <p:nvPr/>
        </p:nvSpPr>
        <p:spPr>
          <a:xfrm>
            <a:off x="6986591" y="4530916"/>
            <a:ext cx="201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거리</a:t>
            </a:r>
          </a:p>
        </p:txBody>
      </p:sp>
      <p:pic>
        <p:nvPicPr>
          <p:cNvPr id="13" name="Picture 8" descr="목표 icon에 대한 이미지 검색결과">
            <a:extLst>
              <a:ext uri="{FF2B5EF4-FFF2-40B4-BE49-F238E27FC236}">
                <a16:creationId xmlns:a16="http://schemas.microsoft.com/office/drawing/2014/main" id="{41786983-9F2D-44CB-BEA4-F907D31DF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061" y="238779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CF8FCD-DC70-479A-B672-CCC26DB5B6F5}"/>
              </a:ext>
            </a:extLst>
          </p:cNvPr>
          <p:cNvSpPr txBox="1"/>
          <p:nvPr/>
        </p:nvSpPr>
        <p:spPr>
          <a:xfrm>
            <a:off x="2676061" y="4530916"/>
            <a:ext cx="2100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마커</a:t>
            </a:r>
          </a:p>
        </p:txBody>
      </p:sp>
      <p:pic>
        <p:nvPicPr>
          <p:cNvPr id="15" name="Picture 6" descr="question icon에 대한 이미지 검색결과">
            <a:extLst>
              <a:ext uri="{FF2B5EF4-FFF2-40B4-BE49-F238E27FC236}">
                <a16:creationId xmlns:a16="http://schemas.microsoft.com/office/drawing/2014/main" id="{E2130737-A548-4FB0-AD44-7638A8F06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212" y="1738835"/>
            <a:ext cx="1035498" cy="103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290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57EE40-D641-419E-A76F-E3BBCAB50635}"/>
              </a:ext>
            </a:extLst>
          </p:cNvPr>
          <p:cNvSpPr txBox="1"/>
          <p:nvPr/>
        </p:nvSpPr>
        <p:spPr>
          <a:xfrm>
            <a:off x="0" y="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Ⅴ </a:t>
            </a:r>
            <a:r>
              <a:rPr lang="ko-KR" altLang="en-US"/>
              <a:t>연구 내용</a:t>
            </a:r>
            <a:endParaRPr lang="en-US" altLang="ko-KR" dirty="0"/>
          </a:p>
        </p:txBody>
      </p:sp>
      <p:pic>
        <p:nvPicPr>
          <p:cNvPr id="9" name="Picture 2" descr="face detection에 대한 이미지 검색결과">
            <a:extLst>
              <a:ext uri="{FF2B5EF4-FFF2-40B4-BE49-F238E27FC236}">
                <a16:creationId xmlns:a16="http://schemas.microsoft.com/office/drawing/2014/main" id="{83AF33F7-8F83-40FA-BA83-2CDCF07ED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2721" y="2286555"/>
            <a:ext cx="4066558" cy="228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B61BE4A-AEE6-436D-92AE-0A279F55EB01}"/>
              </a:ext>
            </a:extLst>
          </p:cNvPr>
          <p:cNvSpPr txBox="1"/>
          <p:nvPr/>
        </p:nvSpPr>
        <p:spPr>
          <a:xfrm>
            <a:off x="4838328" y="4571444"/>
            <a:ext cx="239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face Detection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5D9096-DCCB-431C-9414-6273DC398A13}"/>
              </a:ext>
            </a:extLst>
          </p:cNvPr>
          <p:cNvSpPr txBox="1"/>
          <p:nvPr/>
        </p:nvSpPr>
        <p:spPr>
          <a:xfrm>
            <a:off x="5119456" y="1655613"/>
            <a:ext cx="1953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marker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689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57EE40-D641-419E-A76F-E3BBCAB50635}"/>
              </a:ext>
            </a:extLst>
          </p:cNvPr>
          <p:cNvSpPr txBox="1"/>
          <p:nvPr/>
        </p:nvSpPr>
        <p:spPr>
          <a:xfrm>
            <a:off x="0" y="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Ⅴ </a:t>
            </a:r>
            <a:r>
              <a:rPr lang="ko-KR" altLang="en-US"/>
              <a:t>연구 내용</a:t>
            </a:r>
            <a:endParaRPr lang="en-US" altLang="ko-KR" dirty="0"/>
          </a:p>
        </p:txBody>
      </p:sp>
      <p:pic>
        <p:nvPicPr>
          <p:cNvPr id="5" name="Picture 2" descr="distance of camera and image에 대한 이미지 검색결과">
            <a:extLst>
              <a:ext uri="{FF2B5EF4-FFF2-40B4-BE49-F238E27FC236}">
                <a16:creationId xmlns:a16="http://schemas.microsoft.com/office/drawing/2014/main" id="{FF697D10-129C-41C5-87C9-DD47A6858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51" y="2325426"/>
            <a:ext cx="6706336" cy="340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DB8509-7A27-4E48-9259-615DCD545AB2}"/>
              </a:ext>
            </a:extLst>
          </p:cNvPr>
          <p:cNvSpPr txBox="1"/>
          <p:nvPr/>
        </p:nvSpPr>
        <p:spPr>
          <a:xfrm>
            <a:off x="3470486" y="1043297"/>
            <a:ext cx="542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카메라와 물체사이의 거리 공식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6914FB5-0B3D-42A9-8E3F-5876E6CFAF14}"/>
                  </a:ext>
                </a:extLst>
              </p:cNvPr>
              <p:cNvSpPr txBox="1"/>
              <p:nvPr/>
            </p:nvSpPr>
            <p:spPr>
              <a:xfrm>
                <a:off x="8756115" y="2525867"/>
                <a:ext cx="1053430" cy="8191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den>
                      </m:f>
                      <m:r>
                        <a:rPr lang="en-US" altLang="ko-KR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en-US" altLang="ko-KR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en-US" altLang="ko-KR" sz="2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6914FB5-0B3D-42A9-8E3F-5876E6CFAF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6115" y="2525867"/>
                <a:ext cx="1053430" cy="8191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8690B0C-CD80-4C29-A853-DCDD7684F27E}"/>
                  </a:ext>
                </a:extLst>
              </p:cNvPr>
              <p:cNvSpPr txBox="1"/>
              <p:nvPr/>
            </p:nvSpPr>
            <p:spPr>
              <a:xfrm>
                <a:off x="8756115" y="3713358"/>
                <a:ext cx="2384114" cy="6301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 ∗</m:t>
                      </m:r>
                      <m:f>
                        <m:f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𝑝𝑖𝑥𝑒𝑙𝑠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8690B0C-CD80-4C29-A853-DCDD7684F2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6115" y="3713358"/>
                <a:ext cx="2384114" cy="63010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69B43B1-EFF9-4D2C-BE15-6BA653D75FDE}"/>
                  </a:ext>
                </a:extLst>
              </p:cNvPr>
              <p:cNvSpPr txBox="1"/>
              <p:nvPr/>
            </p:nvSpPr>
            <p:spPr>
              <a:xfrm>
                <a:off x="8756115" y="4711823"/>
                <a:ext cx="1889363" cy="6890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 ∗</m:t>
                      </m:r>
                      <m:f>
                        <m:f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𝑐𝑚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69B43B1-EFF9-4D2C-BE15-6BA653D75F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6115" y="4711823"/>
                <a:ext cx="1889363" cy="68903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6034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14" y="1866998"/>
            <a:ext cx="5725746" cy="42943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48150" y="472440"/>
            <a:ext cx="369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거리 </a:t>
            </a:r>
            <a:r>
              <a:rPr lang="ko-KR" altLang="en-US" smtClean="0"/>
              <a:t>오차율 측정</a:t>
            </a: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531620" y="1497666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25~100cm 5cm </a:t>
            </a:r>
            <a:r>
              <a:rPr lang="ko-KR" altLang="en-US" dirty="0" smtClean="0"/>
              <a:t>간격으로 측정</a:t>
            </a:r>
            <a:endParaRPr lang="ko-KR" altLang="en-US" dirty="0"/>
          </a:p>
        </p:txBody>
      </p:sp>
      <p:pic>
        <p:nvPicPr>
          <p:cNvPr id="3074" name="Picture 2" descr="MAP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16481"/>
            <a:ext cx="5979794" cy="2989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0" y="0"/>
            <a:ext cx="149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Ⅴ </a:t>
            </a:r>
            <a:r>
              <a:rPr lang="ko-KR" altLang="en-US" dirty="0"/>
              <a:t>연구 내용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3119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57EE40-D641-419E-A76F-E3BBCAB50635}"/>
              </a:ext>
            </a:extLst>
          </p:cNvPr>
          <p:cNvSpPr txBox="1"/>
          <p:nvPr/>
        </p:nvSpPr>
        <p:spPr>
          <a:xfrm>
            <a:off x="-78072" y="-15866"/>
            <a:ext cx="1545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Ⅴ </a:t>
            </a:r>
            <a:r>
              <a:rPr lang="ko-KR" altLang="en-US" dirty="0"/>
              <a:t>연구 내용</a:t>
            </a:r>
            <a:endParaRPr lang="en-US" altLang="ko-KR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BE8115F-8115-4D22-8867-860ED168365F}"/>
              </a:ext>
            </a:extLst>
          </p:cNvPr>
          <p:cNvGrpSpPr/>
          <p:nvPr/>
        </p:nvGrpSpPr>
        <p:grpSpPr>
          <a:xfrm>
            <a:off x="-1531095" y="2430626"/>
            <a:ext cx="6837943" cy="3763549"/>
            <a:chOff x="3996423" y="2228842"/>
            <a:chExt cx="4911997" cy="2664753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5CE2C64-6A7B-4243-B84A-783836B823D9}"/>
                </a:ext>
              </a:extLst>
            </p:cNvPr>
            <p:cNvGrpSpPr/>
            <p:nvPr/>
          </p:nvGrpSpPr>
          <p:grpSpPr>
            <a:xfrm>
              <a:off x="3996423" y="2228842"/>
              <a:ext cx="4911997" cy="2664753"/>
              <a:chOff x="6094511" y="2781414"/>
              <a:chExt cx="4911997" cy="2664753"/>
            </a:xfrm>
          </p:grpSpPr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64571673-39C5-4373-B0B8-A14431C6EBE0}"/>
                  </a:ext>
                </a:extLst>
              </p:cNvPr>
              <p:cNvCxnSpPr/>
              <p:nvPr/>
            </p:nvCxnSpPr>
            <p:spPr>
              <a:xfrm flipV="1">
                <a:off x="8160064" y="2781414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ED603ADD-ADED-442C-9E63-790C6D14F97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9164725" y="3786075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4E6FD83-D2AE-4C97-9229-AB0E958B5028}"/>
                  </a:ext>
                </a:extLst>
              </p:cNvPr>
              <p:cNvSpPr txBox="1"/>
              <p:nvPr/>
            </p:nvSpPr>
            <p:spPr>
              <a:xfrm>
                <a:off x="6094511" y="2781414"/>
                <a:ext cx="18131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dirty="0"/>
                  <a:t>Lights</a:t>
                </a:r>
                <a:endParaRPr lang="ko-KR" altLang="en-US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38730F7-5627-4329-A4EB-D18F0FFF2BB0}"/>
                  </a:ext>
                </a:extLst>
              </p:cNvPr>
              <p:cNvSpPr txBox="1"/>
              <p:nvPr/>
            </p:nvSpPr>
            <p:spPr>
              <a:xfrm>
                <a:off x="9900060" y="4988537"/>
                <a:ext cx="1106448" cy="4576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Distance(cm)</a:t>
                </a:r>
                <a:endParaRPr lang="ko-KR" altLang="en-US" dirty="0"/>
              </a:p>
              <a:p>
                <a:endParaRPr lang="ko-KR" altLang="en-US" dirty="0"/>
              </a:p>
            </p:txBody>
          </p: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A1A062A4-F70D-4AC0-8103-D1A07C0FD5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57109" y="3767266"/>
                <a:ext cx="2015232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99BD68F5-0746-4F2C-B272-62001956D2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6637" y="2314221"/>
              <a:ext cx="9693" cy="1921357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DE18446-2ED5-4E32-9D11-59F64270AB2C}"/>
              </a:ext>
            </a:extLst>
          </p:cNvPr>
          <p:cNvSpPr txBox="1"/>
          <p:nvPr/>
        </p:nvSpPr>
        <p:spPr>
          <a:xfrm>
            <a:off x="937347" y="2227390"/>
            <a:ext cx="6185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</a:p>
          <a:p>
            <a:r>
              <a:rPr lang="en-US" altLang="ko-KR" dirty="0"/>
              <a:t>9</a:t>
            </a:r>
          </a:p>
          <a:p>
            <a:r>
              <a:rPr lang="en-US" altLang="ko-KR" dirty="0"/>
              <a:t>8</a:t>
            </a:r>
          </a:p>
          <a:p>
            <a:r>
              <a:rPr lang="en-US" altLang="ko-KR" dirty="0"/>
              <a:t>7</a:t>
            </a:r>
          </a:p>
          <a:p>
            <a:r>
              <a:rPr lang="en-US" altLang="ko-KR" dirty="0"/>
              <a:t>6</a:t>
            </a:r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4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2</a:t>
            </a:r>
          </a:p>
          <a:p>
            <a:r>
              <a:rPr lang="en-US" altLang="ko-KR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5AC8E7-6E4B-4456-B85F-6A1399ECD92D}"/>
              </a:ext>
            </a:extLst>
          </p:cNvPr>
          <p:cNvSpPr txBox="1"/>
          <p:nvPr/>
        </p:nvSpPr>
        <p:spPr>
          <a:xfrm>
            <a:off x="1861068" y="5292110"/>
            <a:ext cx="45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60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6F0E62-BE54-4688-A3A4-331A6EB56FE2}"/>
              </a:ext>
            </a:extLst>
          </p:cNvPr>
          <p:cNvSpPr txBox="1"/>
          <p:nvPr/>
        </p:nvSpPr>
        <p:spPr>
          <a:xfrm>
            <a:off x="1384378" y="5292110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30</a:t>
            </a:r>
            <a:endParaRPr lang="ko-KR" altLang="en-US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BE8115F-8115-4D22-8867-860ED168365F}"/>
              </a:ext>
            </a:extLst>
          </p:cNvPr>
          <p:cNvGrpSpPr/>
          <p:nvPr/>
        </p:nvGrpSpPr>
        <p:grpSpPr>
          <a:xfrm>
            <a:off x="5023880" y="2336356"/>
            <a:ext cx="6837943" cy="3763549"/>
            <a:chOff x="3996423" y="2228842"/>
            <a:chExt cx="4911997" cy="266475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15CE2C64-6A7B-4243-B84A-783836B823D9}"/>
                </a:ext>
              </a:extLst>
            </p:cNvPr>
            <p:cNvGrpSpPr/>
            <p:nvPr/>
          </p:nvGrpSpPr>
          <p:grpSpPr>
            <a:xfrm>
              <a:off x="3996423" y="2228842"/>
              <a:ext cx="4911997" cy="2664753"/>
              <a:chOff x="6094511" y="2781414"/>
              <a:chExt cx="4911997" cy="2664753"/>
            </a:xfrm>
          </p:grpSpPr>
          <p:cxnSp>
            <p:nvCxnSpPr>
              <p:cNvPr id="24" name="직선 화살표 연결선 23">
                <a:extLst>
                  <a:ext uri="{FF2B5EF4-FFF2-40B4-BE49-F238E27FC236}">
                    <a16:creationId xmlns:a16="http://schemas.microsoft.com/office/drawing/2014/main" id="{64571673-39C5-4373-B0B8-A14431C6EBE0}"/>
                  </a:ext>
                </a:extLst>
              </p:cNvPr>
              <p:cNvCxnSpPr/>
              <p:nvPr/>
            </p:nvCxnSpPr>
            <p:spPr>
              <a:xfrm flipV="1">
                <a:off x="8160064" y="2781414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ED603ADD-ADED-442C-9E63-790C6D14F97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9164725" y="3786075"/>
                <a:ext cx="0" cy="201523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4E6FD83-D2AE-4C97-9229-AB0E958B5028}"/>
                  </a:ext>
                </a:extLst>
              </p:cNvPr>
              <p:cNvSpPr txBox="1"/>
              <p:nvPr/>
            </p:nvSpPr>
            <p:spPr>
              <a:xfrm>
                <a:off x="6094511" y="2781414"/>
                <a:ext cx="18131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dirty="0"/>
                  <a:t>Lights</a:t>
                </a:r>
                <a:endParaRPr lang="ko-KR" altLang="en-US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38730F7-5627-4329-A4EB-D18F0FFF2BB0}"/>
                  </a:ext>
                </a:extLst>
              </p:cNvPr>
              <p:cNvSpPr txBox="1"/>
              <p:nvPr/>
            </p:nvSpPr>
            <p:spPr>
              <a:xfrm>
                <a:off x="9900060" y="4988537"/>
                <a:ext cx="1106448" cy="4576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Distance(cm)</a:t>
                </a:r>
                <a:endParaRPr lang="ko-KR" altLang="en-US" dirty="0"/>
              </a:p>
              <a:p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A1A062A4-F70D-4AC0-8103-D1A07C0FD5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57109" y="3767266"/>
                <a:ext cx="2015232" cy="0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99BD68F5-0746-4F2C-B272-62001956D2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6637" y="2314221"/>
              <a:ext cx="9693" cy="1921357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2DE18446-2ED5-4E32-9D11-59F64270AB2C}"/>
              </a:ext>
            </a:extLst>
          </p:cNvPr>
          <p:cNvSpPr txBox="1"/>
          <p:nvPr/>
        </p:nvSpPr>
        <p:spPr>
          <a:xfrm>
            <a:off x="7475992" y="2192222"/>
            <a:ext cx="6185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</a:p>
          <a:p>
            <a:r>
              <a:rPr lang="en-US" altLang="ko-KR" dirty="0"/>
              <a:t>9</a:t>
            </a:r>
          </a:p>
          <a:p>
            <a:r>
              <a:rPr lang="en-US" altLang="ko-KR" dirty="0"/>
              <a:t>8</a:t>
            </a:r>
          </a:p>
          <a:p>
            <a:r>
              <a:rPr lang="en-US" altLang="ko-KR" dirty="0"/>
              <a:t>7</a:t>
            </a:r>
          </a:p>
          <a:p>
            <a:r>
              <a:rPr lang="en-US" altLang="ko-KR" dirty="0"/>
              <a:t>6</a:t>
            </a:r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4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2</a:t>
            </a:r>
          </a:p>
          <a:p>
            <a:r>
              <a:rPr lang="en-US" altLang="ko-KR" dirty="0"/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D5AC8E7-6E4B-4456-B85F-6A1399ECD92D}"/>
              </a:ext>
            </a:extLst>
          </p:cNvPr>
          <p:cNvSpPr txBox="1"/>
          <p:nvPr/>
        </p:nvSpPr>
        <p:spPr>
          <a:xfrm>
            <a:off x="10342752" y="5200835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D6F0E62-BE54-4688-A3A4-331A6EB56FE2}"/>
              </a:ext>
            </a:extLst>
          </p:cNvPr>
          <p:cNvSpPr txBox="1"/>
          <p:nvPr/>
        </p:nvSpPr>
        <p:spPr>
          <a:xfrm>
            <a:off x="9009841" y="5216793"/>
            <a:ext cx="618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5AC8E7-6E4B-4456-B85F-6A1399ECD92D}"/>
              </a:ext>
            </a:extLst>
          </p:cNvPr>
          <p:cNvSpPr txBox="1"/>
          <p:nvPr/>
        </p:nvSpPr>
        <p:spPr>
          <a:xfrm>
            <a:off x="2356646" y="5299097"/>
            <a:ext cx="45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r>
              <a:rPr lang="en-US" altLang="ko-KR" dirty="0" smtClean="0"/>
              <a:t>0</a:t>
            </a:r>
            <a:endParaRPr lang="ko-KR" altLang="en-US" dirty="0"/>
          </a:p>
        </p:txBody>
      </p:sp>
      <p:cxnSp>
        <p:nvCxnSpPr>
          <p:cNvPr id="3" name="직선 연결선 2"/>
          <p:cNvCxnSpPr/>
          <p:nvPr/>
        </p:nvCxnSpPr>
        <p:spPr>
          <a:xfrm>
            <a:off x="1340228" y="4313022"/>
            <a:ext cx="254605" cy="1154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1594833" y="4087353"/>
            <a:ext cx="3118" cy="2372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1578223" y="4078561"/>
            <a:ext cx="282845" cy="87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1861068" y="3818817"/>
            <a:ext cx="3584" cy="2712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A1A062A4-F70D-4AC0-8103-D1A07C0FD53A}"/>
              </a:ext>
            </a:extLst>
          </p:cNvPr>
          <p:cNvCxnSpPr>
            <a:cxnSpLocks/>
          </p:cNvCxnSpPr>
          <p:nvPr/>
        </p:nvCxnSpPr>
        <p:spPr>
          <a:xfrm>
            <a:off x="7908696" y="4609629"/>
            <a:ext cx="2664588" cy="6333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334800" y="353466"/>
            <a:ext cx="3305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조도에 따른 밝기 변화</a:t>
            </a:r>
            <a:endParaRPr lang="en-US" altLang="ko-KR" dirty="0" smtClean="0"/>
          </a:p>
        </p:txBody>
      </p:sp>
      <p:sp>
        <p:nvSpPr>
          <p:cNvPr id="43" name="TextBox 42"/>
          <p:cNvSpPr txBox="1"/>
          <p:nvPr/>
        </p:nvSpPr>
        <p:spPr>
          <a:xfrm>
            <a:off x="5023880" y="722798"/>
            <a:ext cx="1930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기준 </a:t>
            </a:r>
            <a:r>
              <a:rPr lang="en-US" altLang="ko-KR" dirty="0" smtClean="0"/>
              <a:t>51lx</a:t>
            </a:r>
            <a:endParaRPr lang="ko-KR" alt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8022505" y="1742537"/>
            <a:ext cx="255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50lx </a:t>
            </a:r>
            <a:r>
              <a:rPr lang="ko-KR" altLang="en-US" dirty="0" smtClean="0"/>
              <a:t>이하</a:t>
            </a:r>
            <a:r>
              <a:rPr lang="en-US" altLang="ko-KR" dirty="0" smtClean="0"/>
              <a:t>(</a:t>
            </a:r>
            <a:r>
              <a:rPr lang="ko-KR" altLang="en-US" dirty="0" smtClean="0"/>
              <a:t>어두운 상태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671782" y="1822890"/>
            <a:ext cx="255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51lx </a:t>
            </a:r>
            <a:r>
              <a:rPr lang="ko-KR" altLang="en-US" dirty="0" smtClean="0"/>
              <a:t>이상</a:t>
            </a:r>
            <a:r>
              <a:rPr lang="en-US" altLang="ko-KR" dirty="0" smtClean="0"/>
              <a:t>(</a:t>
            </a:r>
            <a:r>
              <a:rPr lang="ko-KR" altLang="en-US" dirty="0" smtClean="0"/>
              <a:t>밝은 상태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cxnSp>
        <p:nvCxnSpPr>
          <p:cNvPr id="48" name="직선 연결선 47"/>
          <p:cNvCxnSpPr/>
          <p:nvPr/>
        </p:nvCxnSpPr>
        <p:spPr>
          <a:xfrm flipH="1" flipV="1">
            <a:off x="1862034" y="3818501"/>
            <a:ext cx="2283578" cy="3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83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그림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783" y="1188720"/>
            <a:ext cx="3987966" cy="331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그림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363" y="1188720"/>
            <a:ext cx="3904702" cy="3327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57EE40-D641-419E-A76F-E3BBCAB50635}"/>
              </a:ext>
            </a:extLst>
          </p:cNvPr>
          <p:cNvSpPr txBox="1"/>
          <p:nvPr/>
        </p:nvSpPr>
        <p:spPr>
          <a:xfrm>
            <a:off x="-78072" y="-15866"/>
            <a:ext cx="1545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Ⅴ </a:t>
            </a:r>
            <a:r>
              <a:rPr lang="ko-KR" altLang="en-US" dirty="0"/>
              <a:t>연구 내용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2423160" y="4678680"/>
            <a:ext cx="2034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D: 52cm,</a:t>
            </a:r>
          </a:p>
          <a:p>
            <a:r>
              <a:rPr lang="en-US" altLang="ko-KR" dirty="0" smtClean="0"/>
              <a:t>Brightness: 3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443365" y="4678680"/>
            <a:ext cx="2034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D: 78cm,</a:t>
            </a:r>
          </a:p>
          <a:p>
            <a:r>
              <a:rPr lang="en-US" altLang="ko-KR" dirty="0" smtClean="0"/>
              <a:t>Brightness: 4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01766" y="563118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일정한 주기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분을 간격으로 거리 측정 후 밝기 변환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274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/>
          <p:cNvSpPr/>
          <p:nvPr/>
        </p:nvSpPr>
        <p:spPr>
          <a:xfrm>
            <a:off x="4006993" y="42728"/>
            <a:ext cx="3715690" cy="67639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7722683" y="42728"/>
            <a:ext cx="3349951" cy="67639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378287" y="42728"/>
            <a:ext cx="3623415" cy="6763996"/>
            <a:chOff x="854577" y="230738"/>
            <a:chExt cx="3794333" cy="6204246"/>
          </a:xfrm>
        </p:grpSpPr>
        <p:sp>
          <p:nvSpPr>
            <p:cNvPr id="12" name="직사각형 11"/>
            <p:cNvSpPr/>
            <p:nvPr/>
          </p:nvSpPr>
          <p:spPr>
            <a:xfrm>
              <a:off x="854577" y="230738"/>
              <a:ext cx="3794333" cy="620424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1657882" y="789771"/>
              <a:ext cx="2187727" cy="89374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얼굴 인식</a:t>
              </a:r>
              <a:endParaRPr lang="ko-KR" altLang="en-US" dirty="0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657882" y="2283862"/>
              <a:ext cx="2187727" cy="90371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카메라와 얼굴 사이의 거리 찾기</a:t>
              </a:r>
              <a:r>
                <a:rPr lang="en-US" altLang="ko-KR" dirty="0" smtClean="0"/>
                <a:t>.</a:t>
              </a:r>
              <a:endParaRPr lang="ko-KR" altLang="en-US" dirty="0"/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657881" y="5301951"/>
              <a:ext cx="2187727" cy="90371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거리와 주변 밝기 정도에 맞게 화면 밝기 조절</a:t>
              </a:r>
              <a:r>
                <a:rPr lang="en-US" altLang="ko-KR" dirty="0" smtClean="0"/>
                <a:t>.</a:t>
              </a:r>
              <a:endParaRPr lang="ko-KR" altLang="en-US" dirty="0"/>
            </a:p>
          </p:txBody>
        </p:sp>
        <p:cxnSp>
          <p:nvCxnSpPr>
            <p:cNvPr id="7" name="직선 화살표 연결선 6"/>
            <p:cNvCxnSpPr>
              <a:stCxn id="2" idx="2"/>
              <a:endCxn id="3" idx="0"/>
            </p:cNvCxnSpPr>
            <p:nvPr/>
          </p:nvCxnSpPr>
          <p:spPr>
            <a:xfrm>
              <a:off x="2751746" y="1683520"/>
              <a:ext cx="0" cy="60034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화살표 연결선 7"/>
            <p:cNvCxnSpPr/>
            <p:nvPr/>
          </p:nvCxnSpPr>
          <p:spPr>
            <a:xfrm>
              <a:off x="2751746" y="3187580"/>
              <a:ext cx="0" cy="60034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/>
            <p:cNvSpPr/>
            <p:nvPr/>
          </p:nvSpPr>
          <p:spPr>
            <a:xfrm>
              <a:off x="1657881" y="3797891"/>
              <a:ext cx="2187727" cy="89374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주변 밝기 정도 체크</a:t>
              </a:r>
              <a:r>
                <a:rPr lang="en-US" altLang="ko-KR" dirty="0" smtClean="0"/>
                <a:t>.</a:t>
              </a:r>
              <a:endParaRPr lang="ko-KR" altLang="en-US" dirty="0"/>
            </a:p>
          </p:txBody>
        </p:sp>
        <p:cxnSp>
          <p:nvCxnSpPr>
            <p:cNvPr id="11" name="직선 화살표 연결선 10"/>
            <p:cNvCxnSpPr/>
            <p:nvPr/>
          </p:nvCxnSpPr>
          <p:spPr>
            <a:xfrm>
              <a:off x="2751744" y="4691640"/>
              <a:ext cx="0" cy="60034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1014054" y="330902"/>
              <a:ext cx="3469232" cy="338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smtClean="0"/>
                <a:t>밝기 조절 알고리즘</a:t>
              </a:r>
              <a:endParaRPr lang="ko-KR" altLang="en-US" dirty="0"/>
            </a:p>
          </p:txBody>
        </p:sp>
      </p:grpSp>
      <p:sp>
        <p:nvSpPr>
          <p:cNvPr id="18" name="직사각형 17"/>
          <p:cNvSpPr/>
          <p:nvPr/>
        </p:nvSpPr>
        <p:spPr>
          <a:xfrm>
            <a:off x="8325161" y="895361"/>
            <a:ext cx="2144994" cy="10584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20</a:t>
            </a:r>
            <a:r>
              <a:rPr lang="ko-KR" altLang="en-US" dirty="0" smtClean="0"/>
              <a:t>초 동안 눈 감는 지 확인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325161" y="2677168"/>
            <a:ext cx="2144994" cy="10584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간단한 </a:t>
            </a:r>
            <a:r>
              <a:rPr lang="en-US" altLang="ko-KR" dirty="0"/>
              <a:t>7</a:t>
            </a:r>
            <a:r>
              <a:rPr lang="ko-KR" altLang="en-US" smtClean="0"/>
              <a:t>문항 </a:t>
            </a:r>
            <a:r>
              <a:rPr lang="ko-KR" altLang="en-US" dirty="0" smtClean="0"/>
              <a:t>설문조사 테스트 실행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8325161" y="4502128"/>
            <a:ext cx="2144994" cy="10584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눈 상태 진단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cxnSp>
        <p:nvCxnSpPr>
          <p:cNvPr id="22" name="직선 화살표 연결선 21"/>
          <p:cNvCxnSpPr>
            <a:stCxn id="18" idx="2"/>
            <a:endCxn id="20" idx="0"/>
          </p:cNvCxnSpPr>
          <p:nvPr/>
        </p:nvCxnSpPr>
        <p:spPr>
          <a:xfrm>
            <a:off x="9397658" y="1953833"/>
            <a:ext cx="0" cy="7233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>
            <a:stCxn id="20" idx="2"/>
            <a:endCxn id="21" idx="0"/>
          </p:cNvCxnSpPr>
          <p:nvPr/>
        </p:nvCxnSpPr>
        <p:spPr>
          <a:xfrm>
            <a:off x="9397658" y="3735640"/>
            <a:ext cx="0" cy="76648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4637376" y="534813"/>
            <a:ext cx="2341280" cy="9199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이용한 거리 저장</a:t>
            </a:r>
            <a:r>
              <a:rPr lang="en-US" altLang="ko-KR" dirty="0" smtClean="0"/>
              <a:t>.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4672982" y="1820361"/>
            <a:ext cx="2270068" cy="9199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오늘 날짜 가져와서 저장</a:t>
            </a:r>
            <a:r>
              <a:rPr lang="en-US" altLang="ko-KR" dirty="0" smtClean="0"/>
              <a:t>.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4672982" y="3126594"/>
            <a:ext cx="2270068" cy="9199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저장한 날짜 거리 그 날짜에 맞게 불러오기</a:t>
            </a:r>
            <a:endParaRPr lang="en-US" altLang="ko-KR" dirty="0" smtClean="0"/>
          </a:p>
        </p:txBody>
      </p:sp>
      <p:sp>
        <p:nvSpPr>
          <p:cNvPr id="38" name="직사각형 37"/>
          <p:cNvSpPr/>
          <p:nvPr/>
        </p:nvSpPr>
        <p:spPr>
          <a:xfrm>
            <a:off x="4658740" y="4383601"/>
            <a:ext cx="2298551" cy="11207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사용자가 날마다 이용한 거리 평균을 시각화</a:t>
            </a:r>
            <a:r>
              <a:rPr lang="en-US" altLang="ko-KR" dirty="0" smtClean="0"/>
              <a:t>.</a:t>
            </a:r>
          </a:p>
        </p:txBody>
      </p:sp>
      <p:cxnSp>
        <p:nvCxnSpPr>
          <p:cNvPr id="43" name="꺾인 연결선 42"/>
          <p:cNvCxnSpPr>
            <a:stCxn id="4" idx="3"/>
            <a:endCxn id="34" idx="1"/>
          </p:cNvCxnSpPr>
          <p:nvPr/>
        </p:nvCxnSpPr>
        <p:spPr>
          <a:xfrm flipV="1">
            <a:off x="3234586" y="994764"/>
            <a:ext cx="1402790" cy="5069330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>
            <a:stCxn id="34" idx="2"/>
            <a:endCxn id="35" idx="0"/>
          </p:cNvCxnSpPr>
          <p:nvPr/>
        </p:nvCxnSpPr>
        <p:spPr>
          <a:xfrm>
            <a:off x="5808016" y="1454714"/>
            <a:ext cx="0" cy="3656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>
            <a:stCxn id="35" idx="2"/>
          </p:cNvCxnSpPr>
          <p:nvPr/>
        </p:nvCxnSpPr>
        <p:spPr>
          <a:xfrm>
            <a:off x="5808016" y="2740262"/>
            <a:ext cx="0" cy="35334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>
            <a:stCxn id="37" idx="2"/>
            <a:endCxn id="38" idx="0"/>
          </p:cNvCxnSpPr>
          <p:nvPr/>
        </p:nvCxnSpPr>
        <p:spPr>
          <a:xfrm>
            <a:off x="5808016" y="4046495"/>
            <a:ext cx="0" cy="3371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4333900" y="95604"/>
            <a:ext cx="3040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데이터 시각화</a:t>
            </a:r>
            <a:endParaRPr lang="ko-KR" altLang="en-US" dirty="0"/>
          </a:p>
        </p:txBody>
      </p:sp>
      <p:sp>
        <p:nvSpPr>
          <p:cNvPr id="94" name="TextBox 93"/>
          <p:cNvSpPr txBox="1"/>
          <p:nvPr/>
        </p:nvSpPr>
        <p:spPr>
          <a:xfrm>
            <a:off x="7862991" y="151929"/>
            <a:ext cx="3069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mtClean="0"/>
              <a:t>간단한 안구건조증 테스트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035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39084" y="151095"/>
            <a:ext cx="4913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/>
              <a:t>데모</a:t>
            </a:r>
            <a:endParaRPr lang="ko-KR" altLang="en-US" dirty="0"/>
          </a:p>
        </p:txBody>
      </p:sp>
      <p:pic>
        <p:nvPicPr>
          <p:cNvPr id="2" name="녹화_2019_10_30_00_49_06_9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177" y="546306"/>
            <a:ext cx="11369615" cy="618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5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47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결론</a:t>
            </a:r>
            <a:endParaRPr lang="en-US" altLang="ko-KR" dirty="0"/>
          </a:p>
        </p:txBody>
      </p:sp>
      <p:sp>
        <p:nvSpPr>
          <p:cNvPr id="6" name="TextBox 5"/>
          <p:cNvSpPr txBox="1"/>
          <p:nvPr/>
        </p:nvSpPr>
        <p:spPr>
          <a:xfrm>
            <a:off x="2076450" y="3173125"/>
            <a:ext cx="8039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사용자의 안구 건강 저하를 예방할 수 있다</a:t>
            </a:r>
            <a:r>
              <a:rPr lang="en-US" altLang="ko-KR" sz="3200" b="1" dirty="0" smtClean="0"/>
              <a:t>.</a:t>
            </a:r>
            <a:endParaRPr lang="ko-KR" altLang="en-US" sz="3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107180" y="685324"/>
            <a:ext cx="3977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/>
              <a:t>기대효과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538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mountain icon에 대한 이미지 검색결과">
            <a:extLst>
              <a:ext uri="{FF2B5EF4-FFF2-40B4-BE49-F238E27FC236}">
                <a16:creationId xmlns:a16="http://schemas.microsoft.com/office/drawing/2014/main" id="{1D406474-D0DA-4DFC-800E-D9EE21151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2671" y="1702339"/>
            <a:ext cx="5026658" cy="5026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563D051E-FF98-4667-88D2-822DBC0F4AF6}"/>
              </a:ext>
            </a:extLst>
          </p:cNvPr>
          <p:cNvGrpSpPr/>
          <p:nvPr/>
        </p:nvGrpSpPr>
        <p:grpSpPr>
          <a:xfrm>
            <a:off x="3719096" y="1129307"/>
            <a:ext cx="5152378" cy="2266032"/>
            <a:chOff x="2878954" y="710207"/>
            <a:chExt cx="5152378" cy="2266032"/>
          </a:xfrm>
        </p:grpSpPr>
        <p:pic>
          <p:nvPicPr>
            <p:cNvPr id="2" name="Picture 2" descr="의료에 대한 이미지 검색결과">
              <a:extLst>
                <a:ext uri="{FF2B5EF4-FFF2-40B4-BE49-F238E27FC236}">
                  <a16:creationId xmlns:a16="http://schemas.microsoft.com/office/drawing/2014/main" id="{91804B62-A05F-48BA-92A7-BA72D18A24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78954" y="1147439"/>
              <a:ext cx="249555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4" descr="AI에 대한 이미지 검색결과">
              <a:extLst>
                <a:ext uri="{FF2B5EF4-FFF2-40B4-BE49-F238E27FC236}">
                  <a16:creationId xmlns:a16="http://schemas.microsoft.com/office/drawing/2014/main" id="{74323875-90A0-4DEB-A117-995D147392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3382" y="1147439"/>
              <a:ext cx="264795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91CDDA-C8CA-4447-B3DE-61AF4EF9CDE2}"/>
                </a:ext>
              </a:extLst>
            </p:cNvPr>
            <p:cNvSpPr txBox="1"/>
            <p:nvPr/>
          </p:nvSpPr>
          <p:spPr>
            <a:xfrm>
              <a:off x="3931883" y="710207"/>
              <a:ext cx="28852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의료분야 </a:t>
              </a:r>
              <a:r>
                <a:rPr lang="en-US" altLang="ko-KR" dirty="0"/>
                <a:t>AI System</a:t>
              </a:r>
              <a:endParaRPr lang="ko-KR" altLang="en-US" dirty="0"/>
            </a:p>
          </p:txBody>
        </p:sp>
      </p:grpSp>
      <p:sp>
        <p:nvSpPr>
          <p:cNvPr id="8" name="직사각형 7"/>
          <p:cNvSpPr/>
          <p:nvPr/>
        </p:nvSpPr>
        <p:spPr>
          <a:xfrm>
            <a:off x="0" y="0"/>
            <a:ext cx="947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결론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107180" y="463942"/>
            <a:ext cx="3977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/>
              <a:t>기대효과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73337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1916" y="1395812"/>
            <a:ext cx="6097782" cy="4166788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DE9C8B65-DE40-41C6-8A20-82984CE88AD6}"/>
              </a:ext>
            </a:extLst>
          </p:cNvPr>
          <p:cNvSpPr/>
          <p:nvPr/>
        </p:nvSpPr>
        <p:spPr>
          <a:xfrm>
            <a:off x="1579414" y="3180704"/>
            <a:ext cx="372250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 smtClean="0"/>
              <a:t>스마트폰의 사용시간이 </a:t>
            </a:r>
            <a:r>
              <a:rPr lang="en-US" altLang="ko-KR" sz="1600" dirty="0" smtClean="0"/>
              <a:t>1</a:t>
            </a:r>
            <a:r>
              <a:rPr lang="ko-KR" altLang="en-US" sz="1600" dirty="0" smtClean="0"/>
              <a:t>인당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시간이 넘어가며 적절한 거리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밝기를 고려하지않고 스마트폰을 사용하기 </a:t>
            </a:r>
            <a:r>
              <a:rPr lang="ko-KR" altLang="en-US" sz="1600" dirty="0"/>
              <a:t>때</a:t>
            </a:r>
            <a:r>
              <a:rPr lang="ko-KR" altLang="en-US" sz="1600" dirty="0" smtClean="0"/>
              <a:t>문에 안구의 건강과 시력이 저하되고있다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2" name="직사각형 1"/>
          <p:cNvSpPr/>
          <p:nvPr/>
        </p:nvSpPr>
        <p:spPr>
          <a:xfrm>
            <a:off x="-103044" y="0"/>
            <a:ext cx="28161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 smtClean="0"/>
              <a:t>Ⅰ </a:t>
            </a:r>
            <a:r>
              <a:rPr lang="ko-KR" altLang="en-US" dirty="0" smtClean="0"/>
              <a:t>프로젝트 배경 및 동기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211132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의료에 대한 이미지 검색결과">
            <a:extLst>
              <a:ext uri="{FF2B5EF4-FFF2-40B4-BE49-F238E27FC236}">
                <a16:creationId xmlns:a16="http://schemas.microsoft.com/office/drawing/2014/main" id="{3CB8F742-3398-4D52-AF2D-187BA17F9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453" y="2532355"/>
            <a:ext cx="249555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I에 대한 이미지 검색결과">
            <a:extLst>
              <a:ext uri="{FF2B5EF4-FFF2-40B4-BE49-F238E27FC236}">
                <a16:creationId xmlns:a16="http://schemas.microsoft.com/office/drawing/2014/main" id="{84B0BEB6-61CB-4B61-AF79-55A50BE2B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0881" y="2532356"/>
            <a:ext cx="264795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C94FB3-B81E-452B-AD84-0000844F7977}"/>
              </a:ext>
            </a:extLst>
          </p:cNvPr>
          <p:cNvSpPr txBox="1"/>
          <p:nvPr/>
        </p:nvSpPr>
        <p:spPr>
          <a:xfrm>
            <a:off x="7559614" y="4366251"/>
            <a:ext cx="2885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의료분야 </a:t>
            </a:r>
            <a:r>
              <a:rPr lang="en-US" altLang="ko-KR" dirty="0"/>
              <a:t>AI System</a:t>
            </a:r>
            <a:endParaRPr lang="ko-KR" altLang="en-US" dirty="0"/>
          </a:p>
        </p:txBody>
      </p:sp>
      <p:pic>
        <p:nvPicPr>
          <p:cNvPr id="2054" name="Picture 6" descr="walk icon에 대한 이미지 검색결과">
            <a:extLst>
              <a:ext uri="{FF2B5EF4-FFF2-40B4-BE49-F238E27FC236}">
                <a16:creationId xmlns:a16="http://schemas.microsoft.com/office/drawing/2014/main" id="{9BD2BABA-071D-4F96-8F28-A413E42AF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59" y="23574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0" y="0"/>
            <a:ext cx="947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결론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4107180" y="555784"/>
            <a:ext cx="3977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/>
              <a:t>기대효과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35145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 L 0.33581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47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결론</a:t>
            </a:r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4446270" y="388978"/>
            <a:ext cx="3299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한계점</a:t>
            </a:r>
            <a:endParaRPr lang="ko-KR" altLang="en-US" dirty="0"/>
          </a:p>
        </p:txBody>
      </p:sp>
      <p:pic>
        <p:nvPicPr>
          <p:cNvPr id="4098" name="Picture 2" descr="해상도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2405" y="1503846"/>
            <a:ext cx="5426270" cy="407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액자 5"/>
          <p:cNvSpPr/>
          <p:nvPr/>
        </p:nvSpPr>
        <p:spPr>
          <a:xfrm>
            <a:off x="4168140" y="2354580"/>
            <a:ext cx="2324100" cy="1386840"/>
          </a:xfrm>
          <a:prstGeom prst="frame">
            <a:avLst>
              <a:gd name="adj1" fmla="val 528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677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47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결론</a:t>
            </a:r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4446270" y="388978"/>
            <a:ext cx="3299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한계점</a:t>
            </a:r>
            <a:endParaRPr lang="ko-KR" altLang="en-US" dirty="0"/>
          </a:p>
        </p:txBody>
      </p:sp>
      <p:pic>
        <p:nvPicPr>
          <p:cNvPr id="8" name="Picture 2" descr="MA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103" y="1551622"/>
            <a:ext cx="5979794" cy="2989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248150" y="4607241"/>
            <a:ext cx="369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오차율 존재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8323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46270" y="388978"/>
            <a:ext cx="3299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한계점</a:t>
            </a:r>
            <a:endParaRPr lang="ko-KR" altLang="en-US" dirty="0"/>
          </a:p>
        </p:txBody>
      </p:sp>
      <p:pic>
        <p:nvPicPr>
          <p:cNvPr id="6" name="Picture 6" descr="smartphone icon에 대한 이미지 검색결과">
            <a:extLst>
              <a:ext uri="{FF2B5EF4-FFF2-40B4-BE49-F238E27FC236}">
                <a16:creationId xmlns:a16="http://schemas.microsoft.com/office/drawing/2014/main" id="{6AF1BEF3-50B6-4FC3-AA27-938E3FBE3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5151" y="1470660"/>
            <a:ext cx="3421698" cy="342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5347176" y="1919287"/>
            <a:ext cx="1495425" cy="25384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709001" y="4932006"/>
            <a:ext cx="3036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어두울 때 얼굴인식 불가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0" y="0"/>
            <a:ext cx="947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Ⅵ </a:t>
            </a:r>
            <a:r>
              <a:rPr lang="ko-KR" altLang="en-US" dirty="0"/>
              <a:t>결론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4496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49450" y="3136612"/>
            <a:ext cx="8293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/>
              <a:t>3</a:t>
            </a:r>
            <a:r>
              <a:rPr lang="ko-KR" altLang="en-US" sz="3200" b="1" dirty="0" smtClean="0"/>
              <a:t>학년 동안 수고하셨습니다 내년에 만나요</a:t>
            </a:r>
            <a:r>
              <a:rPr lang="en-US" altLang="ko-KR" sz="3200" b="1" dirty="0" smtClean="0"/>
              <a:t>~</a:t>
            </a:r>
            <a:endParaRPr lang="ko-KR" altLang="en-US" sz="3200" b="1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DE77F-3446-491D-BEF9-0B077670AE44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4119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E9C8B65-DE40-41C6-8A20-82984CE88AD6}"/>
              </a:ext>
            </a:extLst>
          </p:cNvPr>
          <p:cNvSpPr/>
          <p:nvPr/>
        </p:nvSpPr>
        <p:spPr>
          <a:xfrm>
            <a:off x="1579414" y="3180704"/>
            <a:ext cx="268003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스마트폰 의존 육아의 폐해</a:t>
            </a:r>
            <a:r>
              <a:rPr lang="en-US" altLang="ko-KR" sz="1600" dirty="0"/>
              <a:t>..</a:t>
            </a:r>
            <a:r>
              <a:rPr lang="ko-KR" altLang="en-US" sz="1600" dirty="0"/>
              <a:t>고도 근시 된 </a:t>
            </a:r>
            <a:r>
              <a:rPr lang="en-US" altLang="ko-KR" sz="1600" dirty="0"/>
              <a:t>2</a:t>
            </a:r>
            <a:r>
              <a:rPr lang="ko-KR" altLang="en-US" sz="1600" dirty="0"/>
              <a:t>살 아이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A36E91-22D9-4E70-9C7A-05EBEB9EE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448" y="1415692"/>
            <a:ext cx="6438900" cy="411480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-103044" y="0"/>
            <a:ext cx="28161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 smtClean="0"/>
              <a:t>Ⅰ </a:t>
            </a:r>
            <a:r>
              <a:rPr lang="ko-KR" altLang="en-US" dirty="0" smtClean="0"/>
              <a:t>프로젝트 배경 및 동기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61038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8045820-F6F5-4F4C-B86A-5AB3F0D30826}"/>
              </a:ext>
            </a:extLst>
          </p:cNvPr>
          <p:cNvSpPr/>
          <p:nvPr/>
        </p:nvSpPr>
        <p:spPr>
          <a:xfrm>
            <a:off x="3048000" y="4695416"/>
            <a:ext cx="6096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2000" dirty="0">
                <a:solidFill>
                  <a:srgbClr val="000000"/>
                </a:solidFill>
                <a:latin typeface="나눔고딕"/>
              </a:rPr>
              <a:t>눈 피로에 의해 발생하는 시력저하</a:t>
            </a:r>
            <a:r>
              <a:rPr lang="en-US" altLang="ko-KR" sz="2000" dirty="0">
                <a:solidFill>
                  <a:srgbClr val="000000"/>
                </a:solidFill>
                <a:latin typeface="나눔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나눔고딕"/>
              </a:rPr>
              <a:t>안구질환을 예방하기 위해서 </a:t>
            </a:r>
            <a:r>
              <a:rPr lang="ko-KR" altLang="en-US" sz="2000" b="1" u="sng" dirty="0">
                <a:solidFill>
                  <a:srgbClr val="F12F22"/>
                </a:solidFill>
                <a:latin typeface="나눔고딕"/>
              </a:rPr>
              <a:t>한 시간마다 </a:t>
            </a:r>
            <a:r>
              <a:rPr lang="en-US" altLang="ko-KR" sz="2000" b="1" u="sng" dirty="0">
                <a:solidFill>
                  <a:srgbClr val="F12F22"/>
                </a:solidFill>
                <a:latin typeface="나눔고딕"/>
              </a:rPr>
              <a:t>5~10</a:t>
            </a:r>
            <a:r>
              <a:rPr lang="ko-KR" altLang="en-US" sz="2000" b="1" u="sng" dirty="0">
                <a:solidFill>
                  <a:srgbClr val="F12F22"/>
                </a:solidFill>
                <a:latin typeface="나눔고딕"/>
              </a:rPr>
              <a:t>분 정도 눈 휴식을 가져야한다</a:t>
            </a:r>
            <a:r>
              <a:rPr lang="en-US" altLang="ko-KR" sz="2000" b="1" u="sng" dirty="0">
                <a:solidFill>
                  <a:srgbClr val="F12F22"/>
                </a:solidFill>
                <a:latin typeface="나눔고딕"/>
              </a:rPr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33735C7-AB81-464C-9715-519B2341C7AF}"/>
              </a:ext>
            </a:extLst>
          </p:cNvPr>
          <p:cNvSpPr/>
          <p:nvPr/>
        </p:nvSpPr>
        <p:spPr>
          <a:xfrm>
            <a:off x="3175247" y="967666"/>
            <a:ext cx="2920753" cy="33735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일상생활 시 눈 깜빡임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ko-KR" altLang="en-US" b="1" dirty="0">
                <a:solidFill>
                  <a:schemeClr val="tx1"/>
                </a:solidFill>
              </a:rPr>
              <a:t>회</a:t>
            </a:r>
            <a:r>
              <a:rPr lang="en-US" altLang="ko-KR" b="1" dirty="0">
                <a:solidFill>
                  <a:schemeClr val="tx1"/>
                </a:solidFill>
              </a:rPr>
              <a:t>/3</a:t>
            </a:r>
            <a:r>
              <a:rPr lang="ko-KR" altLang="en-US" b="1" dirty="0">
                <a:solidFill>
                  <a:schemeClr val="tx1"/>
                </a:solidFill>
              </a:rPr>
              <a:t>초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73F14C0-3AC2-4C55-AD57-D6303FAA83E4}"/>
              </a:ext>
            </a:extLst>
          </p:cNvPr>
          <p:cNvSpPr/>
          <p:nvPr/>
        </p:nvSpPr>
        <p:spPr>
          <a:xfrm>
            <a:off x="6096000" y="967666"/>
            <a:ext cx="2920753" cy="33735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b="1" dirty="0"/>
          </a:p>
          <a:p>
            <a:pPr algn="ctr"/>
            <a:r>
              <a:rPr lang="ko-KR" altLang="en-US" b="1" dirty="0"/>
              <a:t>폰 사용 시 눈 깜빡임</a:t>
            </a:r>
            <a:endParaRPr lang="en-US" altLang="ko-KR" b="1" dirty="0"/>
          </a:p>
          <a:p>
            <a:pPr algn="ctr"/>
            <a:r>
              <a:rPr lang="ko-KR" altLang="en-US" b="1" dirty="0"/>
              <a:t> </a:t>
            </a:r>
            <a:r>
              <a:rPr lang="en-US" altLang="ko-KR" b="1" dirty="0"/>
              <a:t>1</a:t>
            </a:r>
            <a:r>
              <a:rPr lang="ko-KR" altLang="en-US" b="1" dirty="0"/>
              <a:t>회</a:t>
            </a:r>
            <a:r>
              <a:rPr lang="en-US" altLang="ko-KR" b="1" dirty="0"/>
              <a:t>/12</a:t>
            </a:r>
            <a:r>
              <a:rPr lang="ko-KR" altLang="en-US" b="1" dirty="0"/>
              <a:t>초</a:t>
            </a:r>
          </a:p>
        </p:txBody>
      </p:sp>
      <p:pic>
        <p:nvPicPr>
          <p:cNvPr id="19466" name="Picture 10" descr="people icon에 대한 이미지 검색결과">
            <a:extLst>
              <a:ext uri="{FF2B5EF4-FFF2-40B4-BE49-F238E27FC236}">
                <a16:creationId xmlns:a16="http://schemas.microsoft.com/office/drawing/2014/main" id="{4F2AEAE8-CB1F-4238-9191-0D572FFC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061" y="1118496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smartphone icon에 대한 이미지 검색결과">
            <a:extLst>
              <a:ext uri="{FF2B5EF4-FFF2-40B4-BE49-F238E27FC236}">
                <a16:creationId xmlns:a16="http://schemas.microsoft.com/office/drawing/2014/main" id="{FB8667FF-4679-441A-AC81-0FD74443E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813" y="1118496"/>
            <a:ext cx="2143125" cy="174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8AB944-5E53-4387-9D98-254161A8422F}"/>
              </a:ext>
            </a:extLst>
          </p:cNvPr>
          <p:cNvSpPr txBox="1"/>
          <p:nvPr/>
        </p:nvSpPr>
        <p:spPr>
          <a:xfrm>
            <a:off x="-91440" y="0"/>
            <a:ext cx="2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 </a:t>
            </a:r>
            <a:r>
              <a:rPr lang="ko-KR" altLang="en-US" dirty="0"/>
              <a:t>프로젝트 배경 및 동기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9460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90BCA42B-40DD-4F4B-8E12-E672FAA22CD3}"/>
              </a:ext>
            </a:extLst>
          </p:cNvPr>
          <p:cNvGrpSpPr/>
          <p:nvPr/>
        </p:nvGrpSpPr>
        <p:grpSpPr>
          <a:xfrm>
            <a:off x="2314853" y="1542625"/>
            <a:ext cx="7667347" cy="3943775"/>
            <a:chOff x="2805343" y="2178856"/>
            <a:chExt cx="6619319" cy="3086525"/>
          </a:xfrm>
        </p:grpSpPr>
        <p:pic>
          <p:nvPicPr>
            <p:cNvPr id="6146" name="Picture 2" descr="안구의 노화에 대한 이미지 검색결과">
              <a:extLst>
                <a:ext uri="{FF2B5EF4-FFF2-40B4-BE49-F238E27FC236}">
                  <a16:creationId xmlns:a16="http://schemas.microsoft.com/office/drawing/2014/main" id="{79855B30-2278-4550-8182-0A6AFC468C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09662" y="2178856"/>
              <a:ext cx="5715000" cy="304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6E80338-3F12-4584-81D7-3AE406D62CC3}"/>
                </a:ext>
              </a:extLst>
            </p:cNvPr>
            <p:cNvSpPr/>
            <p:nvPr/>
          </p:nvSpPr>
          <p:spPr>
            <a:xfrm>
              <a:off x="2805343" y="2178856"/>
              <a:ext cx="3151572" cy="3086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스마트폰 </a:t>
              </a:r>
              <a:r>
                <a:rPr lang="ko-KR" altLang="en-US" sz="1600" dirty="0" err="1"/>
                <a:t>청색광</a:t>
              </a:r>
              <a:r>
                <a:rPr lang="en-US" altLang="ko-KR" sz="1600" dirty="0"/>
                <a:t>, </a:t>
              </a:r>
              <a:r>
                <a:rPr lang="ko-KR" altLang="en-US" sz="1600" dirty="0"/>
                <a:t>눈 건강엔 치명적 </a:t>
              </a:r>
              <a:r>
                <a:rPr lang="en-US" altLang="ko-KR" sz="1600" dirty="0"/>
                <a:t>‘</a:t>
              </a:r>
              <a:r>
                <a:rPr lang="ko-KR" altLang="en-US" sz="1600" dirty="0"/>
                <a:t>젊은 노안</a:t>
              </a:r>
              <a:r>
                <a:rPr lang="en-US" altLang="ko-KR" sz="1600" dirty="0"/>
                <a:t>’</a:t>
              </a:r>
              <a:r>
                <a:rPr lang="ko-KR" altLang="en-US" sz="1600" dirty="0"/>
                <a:t>환자도 요즘 급속히 늘어 망막 퇴행성 질환인 </a:t>
              </a:r>
              <a:r>
                <a:rPr lang="ko-KR" altLang="en-US" sz="1600" dirty="0" err="1"/>
                <a:t>환반변성</a:t>
              </a:r>
              <a:r>
                <a:rPr lang="ko-KR" altLang="en-US" sz="1600" dirty="0"/>
                <a:t> 환자 </a:t>
              </a:r>
              <a:r>
                <a:rPr lang="en-US" altLang="ko-KR" sz="1600" dirty="0"/>
                <a:t>5</a:t>
              </a:r>
              <a:r>
                <a:rPr lang="ko-KR" altLang="en-US" sz="1600" dirty="0"/>
                <a:t>년 새 </a:t>
              </a:r>
              <a:r>
                <a:rPr lang="en-US" altLang="ko-KR" sz="1600" dirty="0"/>
                <a:t>50% </a:t>
              </a:r>
              <a:r>
                <a:rPr lang="ko-KR" altLang="en-US" sz="1600" dirty="0"/>
                <a:t>증가 </a:t>
              </a:r>
              <a:r>
                <a:rPr lang="ko-KR" altLang="en-US" sz="1600" dirty="0" err="1"/>
                <a:t>방치땐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15%</a:t>
              </a:r>
              <a:r>
                <a:rPr lang="ko-KR" altLang="en-US" sz="1600" dirty="0"/>
                <a:t>가 실명</a:t>
              </a: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-103044" y="0"/>
            <a:ext cx="28161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 smtClean="0"/>
              <a:t>Ⅰ </a:t>
            </a:r>
            <a:r>
              <a:rPr lang="ko-KR" altLang="en-US" dirty="0" smtClean="0"/>
              <a:t>프로젝트 배경 및 동기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3447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BE43ABD0-3A84-4191-96C9-AA1C3C263178}"/>
              </a:ext>
            </a:extLst>
          </p:cNvPr>
          <p:cNvGraphicFramePr/>
          <p:nvPr>
            <p:extLst/>
          </p:nvPr>
        </p:nvGraphicFramePr>
        <p:xfrm>
          <a:off x="272716" y="699684"/>
          <a:ext cx="7121525" cy="4851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02C9714-8ABC-456E-AE2E-60F57242B7CB}"/>
              </a:ext>
            </a:extLst>
          </p:cNvPr>
          <p:cNvSpPr txBox="1"/>
          <p:nvPr/>
        </p:nvSpPr>
        <p:spPr>
          <a:xfrm>
            <a:off x="7539789" y="2709948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시력은 후천적으로 떨어지는 것이</a:t>
            </a:r>
            <a:r>
              <a:rPr lang="en-US" altLang="ko-KR" sz="2400" b="1" dirty="0"/>
              <a:t> </a:t>
            </a:r>
            <a:r>
              <a:rPr lang="ko-KR" altLang="en-US" sz="2400" b="1" dirty="0"/>
              <a:t>일반적이다</a:t>
            </a:r>
            <a:r>
              <a:rPr lang="en-US" altLang="ko-KR" sz="2400" b="1" dirty="0"/>
              <a:t>.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A211654-AC31-43B5-A55D-CA16E9AC140E}"/>
              </a:ext>
            </a:extLst>
          </p:cNvPr>
          <p:cNvSpPr/>
          <p:nvPr/>
        </p:nvSpPr>
        <p:spPr>
          <a:xfrm>
            <a:off x="6569488" y="6334780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sz="1400" dirty="0">
                <a:solidFill>
                  <a:srgbClr val="242424"/>
                </a:solidFill>
                <a:cs typeface="Times New Roman" panose="02020603050405020304" pitchFamily="18" charset="0"/>
              </a:rPr>
              <a:t>김정희 초등학생들의 시력장애에 영향을 미치는 요인</a:t>
            </a:r>
            <a:r>
              <a:rPr lang="en-US" altLang="ko-KR" sz="1400" dirty="0">
                <a:solidFill>
                  <a:srgbClr val="242424"/>
                </a:solidFill>
                <a:cs typeface="Times New Roman" panose="02020603050405020304" pitchFamily="18" charset="0"/>
              </a:rPr>
              <a:t>. Various factors giving impacts on the visual impairment in schoolchildren. 2000</a:t>
            </a:r>
            <a:endParaRPr lang="ko-KR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5C7D42-23D7-4414-9739-0567C914B85C}"/>
              </a:ext>
            </a:extLst>
          </p:cNvPr>
          <p:cNvSpPr txBox="1"/>
          <p:nvPr/>
        </p:nvSpPr>
        <p:spPr>
          <a:xfrm>
            <a:off x="272716" y="5044294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총</a:t>
            </a:r>
            <a:r>
              <a:rPr lang="en-US" altLang="ko-KR" dirty="0"/>
              <a:t>500</a:t>
            </a:r>
            <a:r>
              <a:rPr lang="ko-KR" altLang="en-US" dirty="0"/>
              <a:t>명대상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246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7A48FA86-E258-49BB-AB8B-C40ECB89A08C}"/>
              </a:ext>
            </a:extLst>
          </p:cNvPr>
          <p:cNvSpPr/>
          <p:nvPr/>
        </p:nvSpPr>
        <p:spPr>
          <a:xfrm>
            <a:off x="8361372" y="5903893"/>
            <a:ext cx="383062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 dirty="0"/>
              <a:t>子供のスマートフォン利用に関する実態調</a:t>
            </a:r>
            <a:r>
              <a:rPr lang="ja-JP" altLang="en-US" sz="1400" dirty="0" smtClean="0"/>
              <a:t>査</a:t>
            </a:r>
            <a:endParaRPr lang="en-US" altLang="ja-JP" sz="1400" dirty="0" smtClean="0"/>
          </a:p>
          <a:p>
            <a:r>
              <a:rPr lang="ko-KR" altLang="en-US" sz="1400" dirty="0" smtClean="0"/>
              <a:t>아이들의 스마트폰 이용실태 조사 </a:t>
            </a:r>
            <a:r>
              <a:rPr lang="en-US" altLang="ko-KR" sz="1400" dirty="0" smtClean="0"/>
              <a:t>– </a:t>
            </a:r>
            <a:r>
              <a:rPr lang="ko-KR" altLang="en-US" sz="1400" dirty="0" smtClean="0"/>
              <a:t>논문</a:t>
            </a:r>
            <a:endParaRPr lang="en-US" altLang="ko-KR" sz="1400" dirty="0" smtClean="0"/>
          </a:p>
          <a:p>
            <a:r>
              <a:rPr lang="en-US" altLang="zh-TW" sz="1400" dirty="0"/>
              <a:t>	MMD</a:t>
            </a:r>
            <a:r>
              <a:rPr lang="zh-TW" altLang="en-US" sz="1400" dirty="0"/>
              <a:t>研究所無料公開版 </a:t>
            </a:r>
            <a:endParaRPr lang="en-US" altLang="zh-TW" sz="1400" dirty="0"/>
          </a:p>
          <a:p>
            <a:r>
              <a:rPr lang="en-US" altLang="ko-KR" sz="1400" dirty="0"/>
              <a:t>       2013</a:t>
            </a:r>
            <a:r>
              <a:rPr lang="ko-KR" altLang="en-US" sz="1400" dirty="0"/>
              <a:t>年</a:t>
            </a:r>
            <a:r>
              <a:rPr lang="en-US" altLang="ko-KR" sz="1400" dirty="0"/>
              <a:t>12</a:t>
            </a:r>
            <a:r>
              <a:rPr lang="ko-KR" altLang="en-US" sz="1400" dirty="0"/>
              <a:t>月</a:t>
            </a:r>
            <a:r>
              <a:rPr lang="en-US" altLang="ko-KR" sz="1400" dirty="0"/>
              <a:t>16</a:t>
            </a:r>
            <a:r>
              <a:rPr lang="ko-KR" altLang="en-US" sz="1400" dirty="0"/>
              <a:t>日～</a:t>
            </a:r>
            <a:r>
              <a:rPr lang="en-US" altLang="ko-KR" sz="1400" dirty="0"/>
              <a:t>2013</a:t>
            </a:r>
            <a:r>
              <a:rPr lang="ko-KR" altLang="en-US" sz="1400" dirty="0"/>
              <a:t>年</a:t>
            </a:r>
            <a:r>
              <a:rPr lang="en-US" altLang="ko-KR" sz="1400" dirty="0"/>
              <a:t>12</a:t>
            </a:r>
            <a:r>
              <a:rPr lang="ko-KR" altLang="en-US" sz="1400" dirty="0"/>
              <a:t>月</a:t>
            </a:r>
            <a:r>
              <a:rPr lang="en-US" altLang="ko-KR" sz="1400" dirty="0"/>
              <a:t>18</a:t>
            </a:r>
            <a:r>
              <a:rPr lang="ko-KR" altLang="en-US" sz="1400" dirty="0"/>
              <a:t>日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2C9714-8ABC-456E-AE2E-60F57242B7CB}"/>
              </a:ext>
            </a:extLst>
          </p:cNvPr>
          <p:cNvSpPr txBox="1"/>
          <p:nvPr/>
        </p:nvSpPr>
        <p:spPr>
          <a:xfrm>
            <a:off x="7539789" y="2709948"/>
            <a:ext cx="4379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/>
              <a:t>아이들이 어렸을 때 스마트폰을 접한다</a:t>
            </a:r>
            <a:r>
              <a:rPr lang="en-US" altLang="ko-KR" sz="2400" b="1" dirty="0" smtClean="0"/>
              <a:t>.</a:t>
            </a:r>
            <a:endParaRPr lang="ko-KR" altLang="en-US" dirty="0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EEBA67A-9F94-4F54-99A2-F17E49E95FC1}"/>
              </a:ext>
            </a:extLst>
          </p:cNvPr>
          <p:cNvGrpSpPr/>
          <p:nvPr/>
        </p:nvGrpSpPr>
        <p:grpSpPr>
          <a:xfrm>
            <a:off x="272716" y="719666"/>
            <a:ext cx="7121525" cy="4831544"/>
            <a:chOff x="222251" y="719666"/>
            <a:chExt cx="8128000" cy="5418667"/>
          </a:xfrm>
        </p:grpSpPr>
        <p:graphicFrame>
          <p:nvGraphicFramePr>
            <p:cNvPr id="49" name="차트 48">
              <a:extLst>
                <a:ext uri="{FF2B5EF4-FFF2-40B4-BE49-F238E27FC236}">
                  <a16:creationId xmlns:a16="http://schemas.microsoft.com/office/drawing/2014/main" id="{BFBCAB0B-6A6D-4A4F-8C3E-F099EE52CF9F}"/>
                </a:ext>
              </a:extLst>
            </p:cNvPr>
            <p:cNvGraphicFramePr/>
            <p:nvPr>
              <p:extLst/>
            </p:nvPr>
          </p:nvGraphicFramePr>
          <p:xfrm>
            <a:off x="222251" y="719666"/>
            <a:ext cx="8128000" cy="541866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5AA16ADC-264C-43BA-95E0-FEF2988D0878}"/>
                </a:ext>
              </a:extLst>
            </p:cNvPr>
            <p:cNvSpPr/>
            <p:nvPr/>
          </p:nvSpPr>
          <p:spPr>
            <a:xfrm>
              <a:off x="6887541" y="3469809"/>
              <a:ext cx="752475" cy="2144878"/>
            </a:xfrm>
            <a:prstGeom prst="rect">
              <a:avLst/>
            </a:prstGeom>
            <a:solidFill>
              <a:srgbClr val="D179C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31</a:t>
              </a:r>
              <a:endParaRPr lang="ko-KR" altLang="en-US" dirty="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5BDC324D-4BBC-4AFB-88CE-DC053B28D81A}"/>
                </a:ext>
              </a:extLst>
            </p:cNvPr>
            <p:cNvSpPr/>
            <p:nvPr/>
          </p:nvSpPr>
          <p:spPr>
            <a:xfrm>
              <a:off x="5000140" y="2219960"/>
              <a:ext cx="752475" cy="3394726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50</a:t>
              </a:r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A2FC731-0A38-431A-B52B-C97F8C21B65D}"/>
                </a:ext>
              </a:extLst>
            </p:cNvPr>
            <p:cNvSpPr/>
            <p:nvPr/>
          </p:nvSpPr>
          <p:spPr>
            <a:xfrm>
              <a:off x="1044576" y="5349922"/>
              <a:ext cx="752475" cy="264764"/>
            </a:xfrm>
            <a:prstGeom prst="rect">
              <a:avLst/>
            </a:prstGeom>
            <a:solidFill>
              <a:srgbClr val="E36D4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1.7</a:t>
              </a:r>
              <a:endParaRPr lang="ko-KR" altLang="en-US" dirty="0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C7A61372-F301-4F99-BD63-9FDDBEA5C664}"/>
                </a:ext>
              </a:extLst>
            </p:cNvPr>
            <p:cNvSpPr/>
            <p:nvPr/>
          </p:nvSpPr>
          <p:spPr>
            <a:xfrm>
              <a:off x="3022358" y="4473960"/>
              <a:ext cx="752475" cy="1140726"/>
            </a:xfrm>
            <a:prstGeom prst="rect">
              <a:avLst/>
            </a:prstGeom>
            <a:solidFill>
              <a:srgbClr val="F1EE6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17.2</a:t>
              </a:r>
              <a:endParaRPr lang="ko-KR" altLang="en-US" dirty="0"/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0" y="0"/>
            <a:ext cx="2808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/>
              <a:t>Ⅱ</a:t>
            </a:r>
            <a:r>
              <a:rPr lang="ko-KR" altLang="en-US"/>
              <a:t> 선행연구 및 개발 조사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91009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1264</Words>
  <Application>Microsoft Office PowerPoint</Application>
  <PresentationFormat>와이드스크린</PresentationFormat>
  <Paragraphs>323</Paragraphs>
  <Slides>44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4" baseType="lpstr">
      <vt:lpstr>新細明體</vt:lpstr>
      <vt:lpstr>游ゴシック</vt:lpstr>
      <vt:lpstr>굴림</vt:lpstr>
      <vt:lpstr>나눔고딕</vt:lpstr>
      <vt:lpstr>맑은 고딕</vt:lpstr>
      <vt:lpstr>바탕</vt:lpstr>
      <vt:lpstr>Arial</vt:lpstr>
      <vt:lpstr>Cambria Math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entity</dc:creator>
  <cp:lastModifiedBy>entity</cp:lastModifiedBy>
  <cp:revision>54</cp:revision>
  <dcterms:created xsi:type="dcterms:W3CDTF">2019-10-09T09:36:27Z</dcterms:created>
  <dcterms:modified xsi:type="dcterms:W3CDTF">2019-12-10T14:26:41Z</dcterms:modified>
</cp:coreProperties>
</file>

<file path=docProps/thumbnail.jpeg>
</file>